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6" r:id="rId3"/>
    <p:sldId id="257" r:id="rId4"/>
    <p:sldId id="277" r:id="rId5"/>
    <p:sldId id="278" r:id="rId6"/>
    <p:sldId id="283" r:id="rId7"/>
    <p:sldId id="279" r:id="rId8"/>
    <p:sldId id="280" r:id="rId9"/>
    <p:sldId id="281" r:id="rId10"/>
    <p:sldId id="282" r:id="rId11"/>
    <p:sldId id="269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4D9064-E070-42D3-A1C9-08C3CE754B40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44F456-D9FF-40E3-B49B-0BFD2E4D28B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772400" cy="2714644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663300"/>
                </a:solidFill>
                <a:effectLst/>
                <a:latin typeface="Times New Roman" pitchFamily="18" charset="0"/>
                <a:cs typeface="Times New Roman" pitchFamily="18" charset="0"/>
              </a:rPr>
              <a:t>Причины и пути преодоления трудностей  адаптации к школьному обучению</a:t>
            </a:r>
            <a:endParaRPr lang="ru-RU" sz="4800" b="1" dirty="0">
              <a:solidFill>
                <a:srgbClr val="663300"/>
              </a:solidFill>
            </a:endParaRPr>
          </a:p>
        </p:txBody>
      </p:sp>
      <p:pic>
        <p:nvPicPr>
          <p:cNvPr id="4" name="Picture 4" descr="MCj042347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857628"/>
            <a:ext cx="3721328" cy="248490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588224" y="4581128"/>
            <a:ext cx="23762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accent6">
                  <a:lumMod val="50000"/>
                </a:schemeClr>
              </a:buClr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Сердюк С.В. </a:t>
            </a:r>
          </a:p>
          <a:p>
            <a:pPr lvl="0" algn="ctr">
              <a:buClr>
                <a:schemeClr val="accent6">
                  <a:lumMod val="50000"/>
                </a:schemeClr>
              </a:buCl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pPr lvl="0" algn="ctr">
              <a:buClr>
                <a:schemeClr val="accent6">
                  <a:lumMod val="50000"/>
                </a:schemeClr>
              </a:buCl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МБОУ «Целинная СОШ №1»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985995"/>
              </p:ext>
            </p:extLst>
          </p:nvPr>
        </p:nvGraphicFramePr>
        <p:xfrm>
          <a:off x="611560" y="476673"/>
          <a:ext cx="8280919" cy="2088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577"/>
                <a:gridCol w="2140848"/>
                <a:gridCol w="2230050"/>
                <a:gridCol w="1962444"/>
              </a:tblGrid>
              <a:tr h="2088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Неспособность к произвольной регуляции внимания, поведения и учебной деятельности.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– неправильное воспитание в семье (отсутствие внешних норм, ограничений);</a:t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– потворствующая </a:t>
                      </a:r>
                      <a:r>
                        <a:rPr lang="ru-RU" sz="900" dirty="0" err="1">
                          <a:effectLst/>
                        </a:rPr>
                        <a:t>гипопротекция</a:t>
                      </a:r>
                      <a:r>
                        <a:rPr lang="ru-RU" sz="900" dirty="0">
                          <a:effectLst/>
                        </a:rPr>
                        <a:t> (вседозволенность, отсутствие ограничений и норм);</a:t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– доминирующая </a:t>
                      </a:r>
                      <a:r>
                        <a:rPr lang="ru-RU" sz="900" dirty="0" err="1">
                          <a:effectLst/>
                        </a:rPr>
                        <a:t>гиперпротекция</a:t>
                      </a:r>
                      <a:r>
                        <a:rPr lang="ru-RU" sz="900" dirty="0">
                          <a:effectLst/>
                        </a:rPr>
                        <a:t> (полный контроль действий ребенка взрослыми).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>
                          <a:effectLst/>
                        </a:rPr>
                        <a:t>Неорганизованность, невнимательность, зависимость от взрослых, ведомость.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Работа с семьей; анализ собственного поведения учителей с целью предотвратить возможное неправильное поведение.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38727"/>
              </p:ext>
            </p:extLst>
          </p:nvPr>
        </p:nvGraphicFramePr>
        <p:xfrm>
          <a:off x="611560" y="2564904"/>
          <a:ext cx="8257753" cy="1672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2129"/>
                <a:gridCol w="2134859"/>
                <a:gridCol w="2223811"/>
                <a:gridCol w="195695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Неумение приспособиться к темпу учебной жизни (темповая неприспособленность).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– неправильное воспитание в семье или игнорирование взрослыми индивидуальных особенностей детей;</a:t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– минимальная мозговая дисфункция;</a:t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– общая соматическая </a:t>
                      </a:r>
                      <a:r>
                        <a:rPr lang="ru-RU" sz="900" dirty="0" err="1">
                          <a:effectLst/>
                        </a:rPr>
                        <a:t>ослабленность</a:t>
                      </a:r>
                      <a:r>
                        <a:rPr lang="ru-RU" sz="900" dirty="0">
                          <a:effectLst/>
                        </a:rPr>
                        <a:t>;</a:t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– задержка развития;</a:t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– слабый тип нервной системы.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>
                          <a:effectLst/>
                        </a:rPr>
                        <a:t>Длительное приготовление уроков, утомление к концу дня, опоздания в школу и т.д.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Работа с семьёй по преодолению оптимального режима нагрузки ученика.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807712"/>
              </p:ext>
            </p:extLst>
          </p:nvPr>
        </p:nvGraphicFramePr>
        <p:xfrm>
          <a:off x="611560" y="4293097"/>
          <a:ext cx="8280919" cy="2088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577"/>
                <a:gridCol w="2140848"/>
                <a:gridCol w="2230050"/>
                <a:gridCol w="1962444"/>
              </a:tblGrid>
              <a:tr h="2088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 err="1">
                          <a:effectLst/>
                        </a:rPr>
                        <a:t>Несформированность</a:t>
                      </a:r>
                      <a:r>
                        <a:rPr lang="ru-RU" sz="900" dirty="0">
                          <a:effectLst/>
                        </a:rPr>
                        <a:t> школьной мотивации, направленность на нешкольные виды деятельности.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– стремление родителей "</a:t>
                      </a:r>
                      <a:r>
                        <a:rPr lang="ru-RU" sz="900" dirty="0" err="1">
                          <a:effectLst/>
                        </a:rPr>
                        <a:t>инфантилизировать</a:t>
                      </a:r>
                      <a:r>
                        <a:rPr lang="ru-RU" sz="900" dirty="0">
                          <a:effectLst/>
                        </a:rPr>
                        <a:t>" ребенка; </a:t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– психологическая неготовность к школе;</a:t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– разрушение мотивации под воздействием неблагоприятных факторов в школе или дома.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>
                          <a:effectLst/>
                        </a:rPr>
                        <a:t>Нет интереса к учебе, "ему бы играть", недисциплинированность, безответственность, отставание в учебе при высоком интеллекте.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Работа с семьей; анализ собственного поведения учителей с целью предотвратить возможное неправильное поведение.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7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28736"/>
            <a:ext cx="7772400" cy="3429024"/>
          </a:xfrm>
        </p:spPr>
        <p:txBody>
          <a:bodyPr>
            <a:normAutofit fontScale="85000" lnSpcReduction="20000"/>
          </a:bodyPr>
          <a:lstStyle/>
          <a:p>
            <a:pPr marL="411480" algn="ctr">
              <a:defRPr/>
            </a:pP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Ребёнок учится тому,</a:t>
            </a:r>
          </a:p>
          <a:p>
            <a:pPr marL="411480" algn="ctr">
              <a:defRPr/>
            </a:pP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Что видит у себя в дому,</a:t>
            </a:r>
          </a:p>
          <a:p>
            <a:pPr marL="411480" algn="ctr">
              <a:defRPr/>
            </a:pP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Родители пример ему.</a:t>
            </a:r>
          </a:p>
          <a:p>
            <a:pPr marL="411480" algn="ctr">
              <a:defRPr/>
            </a:pP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Пусть помнят, что с лихвой</a:t>
            </a:r>
          </a:p>
          <a:p>
            <a:pPr marL="411480" algn="ctr">
              <a:defRPr/>
            </a:pP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получат</a:t>
            </a:r>
          </a:p>
          <a:p>
            <a:pPr marL="411480" algn="ctr">
              <a:defRPr/>
            </a:pP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Всё то, чему его научат…</a:t>
            </a:r>
          </a:p>
          <a:p>
            <a:pPr marL="411480" algn="ctr">
              <a:defRPr/>
            </a:pP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Коль видят нас и слышат дети,</a:t>
            </a:r>
          </a:p>
          <a:p>
            <a:pPr marL="411480" algn="ctr">
              <a:defRPr/>
            </a:pP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Мы за дела свои в ответе.</a:t>
            </a:r>
          </a:p>
          <a:p>
            <a:endParaRPr lang="ru-RU" dirty="0">
              <a:solidFill>
                <a:srgbClr val="663300"/>
              </a:solidFill>
            </a:endParaRPr>
          </a:p>
        </p:txBody>
      </p:sp>
      <p:pic>
        <p:nvPicPr>
          <p:cNvPr id="4100" name="Picture 4" descr="C:\Documents and Settings\ЛЕНА\Рабочий стол\Учитель года 2010\Классный час о семье\семья\1240149803_1225578296_xfjt_2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4786322"/>
            <a:ext cx="2524126" cy="18930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642918"/>
            <a:ext cx="7772400" cy="2286016"/>
          </a:xfrm>
        </p:spPr>
        <p:txBody>
          <a:bodyPr/>
          <a:lstStyle/>
          <a:p>
            <a:pPr algn="ctr"/>
            <a:r>
              <a:rPr lang="ru-RU" sz="72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Желаю успеха</a:t>
            </a:r>
            <a:br>
              <a:rPr lang="ru-RU" sz="72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</a:br>
            <a:endParaRPr lang="ru-RU" sz="7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66950" y="2285992"/>
            <a:ext cx="4511313" cy="40703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7700392" cy="3168352"/>
          </a:xfrm>
        </p:spPr>
        <p:txBody>
          <a:bodyPr>
            <a:normAutofit lnSpcReduction="10000"/>
          </a:bodyPr>
          <a:lstStyle/>
          <a:p>
            <a:r>
              <a:rPr lang="ru-RU" sz="3600" b="1" i="1" dirty="0"/>
              <a:t>Адаптация к школе</a:t>
            </a:r>
            <a:r>
              <a:rPr lang="ru-RU" sz="3600" dirty="0"/>
              <a:t> – перестройка познавательной, мотивационной и эмоционально-волевой сфер ребенка при переходе к систематическому организованному школьному обучению.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02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381000" y="1142984"/>
            <a:ext cx="8458200" cy="471490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Адаптация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–это период приспособления к новым условиям. </a:t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 адаптации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адаптированность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которая представляет собой систему качеств личности, умений и навыков, обеспечивающих успешность последующей жизнедеятельности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1026" name="Picture 2" descr="C:\Documents and Settings\ЛЕНА\Рабочий стол\картинки\n14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5214950"/>
            <a:ext cx="1447797" cy="14477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124744"/>
            <a:ext cx="6683080" cy="1554448"/>
          </a:xfrm>
        </p:spPr>
        <p:txBody>
          <a:bodyPr/>
          <a:lstStyle/>
          <a:p>
            <a:r>
              <a:rPr lang="ru-RU" dirty="0">
                <a:effectLst/>
              </a:rPr>
              <a:t>Этапы </a:t>
            </a:r>
            <a:r>
              <a:rPr lang="ru-RU" dirty="0" smtClean="0">
                <a:effectLst/>
              </a:rPr>
              <a:t>школьной</a:t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    </a:t>
            </a:r>
            <a:r>
              <a:rPr lang="ru-RU" dirty="0">
                <a:effectLst/>
              </a:rPr>
              <a:t>адаптации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8920"/>
            <a:ext cx="7772400" cy="2664296"/>
          </a:xfrm>
        </p:spPr>
        <p:txBody>
          <a:bodyPr>
            <a:normAutofit/>
          </a:bodyPr>
          <a:lstStyle/>
          <a:p>
            <a:r>
              <a:rPr lang="ru-RU" sz="3200" b="1" dirty="0"/>
              <a:t>1 этап</a:t>
            </a:r>
            <a:r>
              <a:rPr lang="ru-RU" sz="3200" dirty="0"/>
              <a:t> – </a:t>
            </a:r>
            <a:r>
              <a:rPr lang="en-US" sz="3200" dirty="0" smtClean="0"/>
              <a:t> </a:t>
            </a:r>
            <a:r>
              <a:rPr lang="ru-RU" sz="3200" dirty="0" smtClean="0"/>
              <a:t> </a:t>
            </a:r>
            <a:r>
              <a:rPr lang="ru-RU" sz="3200" dirty="0"/>
              <a:t> </a:t>
            </a:r>
            <a:r>
              <a:rPr lang="ru-RU" sz="3200" dirty="0" smtClean="0"/>
              <a:t>ориентировочный</a:t>
            </a:r>
          </a:p>
          <a:p>
            <a:r>
              <a:rPr lang="ru-RU" sz="3200" b="1" dirty="0"/>
              <a:t>2 этап</a:t>
            </a:r>
            <a:r>
              <a:rPr lang="ru-RU" sz="3200" dirty="0"/>
              <a:t> – неустойчивое </a:t>
            </a:r>
            <a:r>
              <a:rPr lang="ru-RU" sz="3200" dirty="0" smtClean="0"/>
              <a:t>приспособление</a:t>
            </a:r>
          </a:p>
          <a:p>
            <a:r>
              <a:rPr lang="ru-RU" sz="3200" b="1" dirty="0"/>
              <a:t>3 этап</a:t>
            </a:r>
            <a:r>
              <a:rPr lang="ru-RU" sz="3200" dirty="0"/>
              <a:t> – </a:t>
            </a:r>
            <a:r>
              <a:rPr lang="en-US" sz="3200" dirty="0" smtClean="0"/>
              <a:t> </a:t>
            </a:r>
            <a:r>
              <a:rPr lang="ru-RU" sz="3200" dirty="0" smtClean="0"/>
              <a:t> </a:t>
            </a:r>
            <a:r>
              <a:rPr lang="ru-RU" sz="3200" dirty="0"/>
              <a:t>период относительно устойчивого приспособления</a:t>
            </a:r>
          </a:p>
        </p:txBody>
      </p:sp>
    </p:spTree>
    <p:extLst>
      <p:ext uri="{BB962C8B-B14F-4D97-AF65-F5344CB8AC3E}">
        <p14:creationId xmlns:p14="http://schemas.microsoft.com/office/powerpoint/2010/main" val="240695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763200" cy="1842480"/>
          </a:xfrm>
        </p:spPr>
        <p:txBody>
          <a:bodyPr/>
          <a:lstStyle/>
          <a:p>
            <a:r>
              <a:rPr lang="ru-RU" dirty="0">
                <a:effectLst/>
              </a:rPr>
              <a:t>Уровни адаптации </a:t>
            </a:r>
            <a:r>
              <a:rPr lang="ru-RU" dirty="0" smtClean="0">
                <a:effectLst/>
              </a:rPr>
              <a:t>детей</a:t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             </a:t>
            </a:r>
            <a:r>
              <a:rPr lang="ru-RU" dirty="0">
                <a:effectLst/>
              </a:rPr>
              <a:t>к школе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75656" y="2852936"/>
            <a:ext cx="6696744" cy="2736304"/>
          </a:xfrm>
        </p:spPr>
        <p:txBody>
          <a:bodyPr>
            <a:normAutofit fontScale="70000" lnSpcReduction="20000"/>
          </a:bodyPr>
          <a:lstStyle/>
          <a:p>
            <a:pPr marL="685800" indent="-685800">
              <a:buFont typeface="Arial" pitchFamily="34" charset="0"/>
              <a:buChar char="•"/>
            </a:pPr>
            <a:r>
              <a:rPr lang="ru-RU" sz="5100" b="1" i="1" dirty="0"/>
              <a:t>Высокий </a:t>
            </a:r>
            <a:r>
              <a:rPr lang="ru-RU" sz="5100" b="1" i="1" dirty="0" smtClean="0"/>
              <a:t>уровень</a:t>
            </a:r>
          </a:p>
          <a:p>
            <a:endParaRPr lang="ru-RU" sz="5100" i="1" dirty="0"/>
          </a:p>
          <a:p>
            <a:pPr marL="685800" indent="-685800">
              <a:buFont typeface="Arial" pitchFamily="34" charset="0"/>
              <a:buChar char="•"/>
            </a:pPr>
            <a:r>
              <a:rPr lang="ru-RU" sz="5100" b="1" i="1" dirty="0"/>
              <a:t>Средний </a:t>
            </a:r>
            <a:r>
              <a:rPr lang="ru-RU" sz="5100" b="1" i="1" dirty="0" smtClean="0"/>
              <a:t>уровень</a:t>
            </a:r>
          </a:p>
          <a:p>
            <a:endParaRPr lang="ru-RU" sz="5100" i="1" dirty="0"/>
          </a:p>
          <a:p>
            <a:pPr marL="685800" indent="-685800">
              <a:buFont typeface="Arial" pitchFamily="34" charset="0"/>
              <a:buChar char="•"/>
            </a:pPr>
            <a:r>
              <a:rPr lang="ru-RU" sz="5100" b="1" i="1" dirty="0"/>
              <a:t>Низкий уровень</a:t>
            </a:r>
            <a:endParaRPr lang="ru-RU" sz="51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78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268760"/>
            <a:ext cx="7763200" cy="5040560"/>
          </a:xfrm>
        </p:spPr>
        <p:txBody>
          <a:bodyPr>
            <a:normAutofit/>
          </a:bodyPr>
          <a:lstStyle/>
          <a:p>
            <a:r>
              <a:rPr lang="ru-RU" b="1" i="1" dirty="0"/>
              <a:t>Психологическая готовность</a:t>
            </a:r>
            <a:r>
              <a:rPr lang="ru-RU" dirty="0"/>
              <a:t>  предполагает  </a:t>
            </a:r>
            <a:r>
              <a:rPr lang="ru-RU" dirty="0" err="1"/>
              <a:t>сформированность</a:t>
            </a:r>
            <a:r>
              <a:rPr lang="ru-RU" dirty="0"/>
              <a:t> социальных и познавательных мотивов,  определенный уровень  развития общения; развитие </a:t>
            </a:r>
            <a:r>
              <a:rPr lang="ru-RU" dirty="0" smtClean="0"/>
              <a:t>произвольности таких  </a:t>
            </a:r>
            <a:r>
              <a:rPr lang="ru-RU" dirty="0"/>
              <a:t>как умения ребенка планировать, регулировать,  контролировать свою деятельность в соответствии с принятым образцом; определенный уровень развития </a:t>
            </a:r>
            <a:r>
              <a:rPr lang="ru-RU" dirty="0" smtClean="0"/>
              <a:t>наглядно-образного </a:t>
            </a:r>
            <a:r>
              <a:rPr lang="ru-RU" dirty="0"/>
              <a:t>мышления  </a:t>
            </a:r>
          </a:p>
          <a:p>
            <a:r>
              <a:rPr lang="ru-RU" b="1" i="1" dirty="0"/>
              <a:t>Физический компонент</a:t>
            </a:r>
            <a:r>
              <a:rPr lang="ru-RU" dirty="0"/>
              <a:t> подразумевает общее физическое развитие мальчиков и девочек 6-7 летнего возраста в соответствии с нормативными показателями. К таким показателям относятся: вес, рост, объем груди; состояние моторики, зрения, слуха; общее состояние здоровья.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9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Здоровье детей оценивают по: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3356992"/>
            <a:ext cx="7403160" cy="2736304"/>
          </a:xfrm>
        </p:spPr>
        <p:txBody>
          <a:bodyPr>
            <a:normAutofit/>
          </a:bodyPr>
          <a:lstStyle/>
          <a:p>
            <a:r>
              <a:rPr lang="ru-RU" dirty="0"/>
              <a:t>– </a:t>
            </a:r>
            <a:r>
              <a:rPr lang="ru-RU" dirty="0" smtClean="0"/>
              <a:t>уровню </a:t>
            </a:r>
            <a:r>
              <a:rPr lang="ru-RU" dirty="0" smtClean="0"/>
              <a:t>нервно-психического развития;</a:t>
            </a:r>
          </a:p>
          <a:p>
            <a:r>
              <a:rPr lang="ru-RU" dirty="0" smtClean="0"/>
              <a:t>- </a:t>
            </a:r>
            <a:r>
              <a:rPr lang="ru-RU" dirty="0" smtClean="0"/>
              <a:t>уровню </a:t>
            </a:r>
            <a:r>
              <a:rPr lang="ru-RU" dirty="0" smtClean="0"/>
              <a:t>физического развития;</a:t>
            </a:r>
            <a:endParaRPr lang="ru-RU" dirty="0"/>
          </a:p>
          <a:p>
            <a:r>
              <a:rPr lang="ru-RU" dirty="0"/>
              <a:t>– </a:t>
            </a:r>
            <a:r>
              <a:rPr lang="ru-RU" dirty="0" smtClean="0"/>
              <a:t>показателям </a:t>
            </a:r>
            <a:r>
              <a:rPr lang="ru-RU" dirty="0"/>
              <a:t>функционирования основных систем организма;</a:t>
            </a:r>
          </a:p>
          <a:p>
            <a:r>
              <a:rPr lang="ru-RU" dirty="0"/>
              <a:t>– </a:t>
            </a:r>
            <a:r>
              <a:rPr lang="ru-RU" dirty="0" smtClean="0"/>
              <a:t>уровню </a:t>
            </a:r>
            <a:r>
              <a:rPr lang="ru-RU" dirty="0"/>
              <a:t>противодействия организма неблагоприятным воздействиям.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51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908720"/>
            <a:ext cx="7691192" cy="4968552"/>
          </a:xfrm>
        </p:spPr>
        <p:txBody>
          <a:bodyPr>
            <a:normAutofit/>
          </a:bodyPr>
          <a:lstStyle/>
          <a:p>
            <a:r>
              <a:rPr lang="ru-RU" b="1" dirty="0"/>
              <a:t>Школьная </a:t>
            </a:r>
            <a:r>
              <a:rPr lang="ru-RU" b="1" dirty="0" err="1"/>
              <a:t>дезадаптация</a:t>
            </a:r>
            <a:r>
              <a:rPr lang="ru-RU" b="1" dirty="0"/>
              <a:t> </a:t>
            </a:r>
            <a:r>
              <a:rPr lang="ru-RU" dirty="0"/>
              <a:t>— это нарушения приспособления ребенка к школьным условиям, при которых наблюдается снижение способностей к обучению, а также адекватного взаимоотношения ребенка с педагогами, коллективом, программой обучения и </a:t>
            </a:r>
            <a:r>
              <a:rPr lang="ru-RU" dirty="0" smtClean="0"/>
              <a:t>другими </a:t>
            </a:r>
            <a:r>
              <a:rPr lang="ru-RU" dirty="0"/>
              <a:t>составляющими школьного </a:t>
            </a:r>
            <a:r>
              <a:rPr lang="ru-RU" dirty="0" smtClean="0"/>
              <a:t>процесса</a:t>
            </a:r>
          </a:p>
          <a:p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патогенная </a:t>
            </a:r>
            <a:r>
              <a:rPr lang="ru-RU" dirty="0" err="1"/>
              <a:t>дезадаптация</a:t>
            </a:r>
            <a:r>
              <a:rPr lang="ru-RU" dirty="0"/>
              <a:t>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психосоциальная </a:t>
            </a:r>
            <a:r>
              <a:rPr lang="ru-RU" dirty="0" err="1"/>
              <a:t>дезадаптация</a:t>
            </a:r>
            <a:r>
              <a:rPr lang="ru-RU" dirty="0"/>
              <a:t>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социальная </a:t>
            </a:r>
            <a:r>
              <a:rPr lang="ru-RU" dirty="0" err="1"/>
              <a:t>дезадаптация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388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229235"/>
              </p:ext>
            </p:extLst>
          </p:nvPr>
        </p:nvGraphicFramePr>
        <p:xfrm>
          <a:off x="323528" y="836712"/>
          <a:ext cx="8568950" cy="2232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319"/>
                <a:gridCol w="2215312"/>
                <a:gridCol w="2307616"/>
                <a:gridCol w="2030703"/>
              </a:tblGrid>
              <a:tr h="469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Форма </a:t>
                      </a:r>
                      <a:r>
                        <a:rPr lang="ru-RU" sz="900" dirty="0" err="1">
                          <a:effectLst/>
                        </a:rPr>
                        <a:t>дезадаптации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>
                          <a:effectLst/>
                        </a:rPr>
                        <a:t>Причины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>
                          <a:effectLst/>
                        </a:rPr>
                        <a:t>Первичный запрос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>
                          <a:effectLst/>
                        </a:rPr>
                        <a:t>Коррекционные мероприятия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1762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 err="1">
                          <a:effectLst/>
                        </a:rPr>
                        <a:t>Несформированность</a:t>
                      </a:r>
                      <a:r>
                        <a:rPr lang="ru-RU" sz="900" dirty="0">
                          <a:effectLst/>
                        </a:rPr>
                        <a:t> навыков учебной деятельности.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>
                          <a:effectLst/>
                        </a:rPr>
                        <a:t>– педагогическая запущенность;</a:t>
                      </a:r>
                      <a:br>
                        <a:rPr lang="ru-RU" sz="900">
                          <a:effectLst/>
                        </a:rPr>
                      </a:br>
                      <a:r>
                        <a:rPr lang="ru-RU" sz="900">
                          <a:effectLst/>
                        </a:rPr>
                        <a:t>– недостаточное интеллектуальное и психомоторное развитие ребенка;</a:t>
                      </a:r>
                      <a:br>
                        <a:rPr lang="ru-RU" sz="900">
                          <a:effectLst/>
                        </a:rPr>
                      </a:br>
                      <a:r>
                        <a:rPr lang="ru-RU" sz="900">
                          <a:effectLst/>
                        </a:rPr>
                        <a:t>– отсутствие помощи и внимания со стороны родителей и учителей.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>
                          <a:effectLst/>
                        </a:rPr>
                        <a:t>Плохая успеваемость по всем предметам.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Специальные беседы с ребенком, в ходе которых надо установить причины нарушений учебных навыков и дать рекомендации родителям.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113633"/>
              </p:ext>
            </p:extLst>
          </p:nvPr>
        </p:nvGraphicFramePr>
        <p:xfrm>
          <a:off x="323528" y="3140968"/>
          <a:ext cx="8568951" cy="1815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319"/>
                <a:gridCol w="2215312"/>
                <a:gridCol w="2307617"/>
                <a:gridCol w="2030703"/>
              </a:tblGrid>
              <a:tr h="1815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Школьный невроз или “боязнь школы”, неумение разрешить противоречие между семейными и школьными “мы”.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Ребенок не может выйти за границы семейной общности – семья не выпускает его (у детей, родители которых используют их для решения своих проблем.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>
                          <a:effectLst/>
                        </a:rPr>
                        <a:t>Страхи, тревожность.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900"/>
                        </a:spcAft>
                      </a:pPr>
                      <a:r>
                        <a:rPr lang="ru-RU" sz="900" dirty="0">
                          <a:effectLst/>
                        </a:rPr>
                        <a:t>Необходимо подключение психолога – семейная терапия или групповые занятия для детей в сочетании с групповыми занятиями для их родителей.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41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фициальная">
      <a:dk1>
        <a:sysClr val="windowText" lastClr="424040"/>
      </a:dk1>
      <a:lt1>
        <a:sysClr val="window" lastClr="FCFCFC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786</TotalTime>
  <Words>460</Words>
  <Application>Microsoft Office PowerPoint</Application>
  <PresentationFormat>Экран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Причины и пути преодоления трудностей  адаптации к школьному обучению</vt:lpstr>
      <vt:lpstr>Презентация PowerPoint</vt:lpstr>
      <vt:lpstr>Презентация PowerPoint</vt:lpstr>
      <vt:lpstr>Этапы школьной      адаптации </vt:lpstr>
      <vt:lpstr>Уровни адаптации детей               к школе</vt:lpstr>
      <vt:lpstr>Презентация PowerPoint</vt:lpstr>
      <vt:lpstr>Здоровье детей оценивают по:</vt:lpstr>
      <vt:lpstr>Презентация PowerPoint</vt:lpstr>
      <vt:lpstr>Презентация PowerPoint</vt:lpstr>
      <vt:lpstr>Презентация PowerPoint</vt:lpstr>
      <vt:lpstr>Презентация PowerPoint</vt:lpstr>
      <vt:lpstr>Желаю успеха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Трудности адаптации первоклассников к школе и пути их преодоления</dc:title>
  <dc:creator>ЛЕНА</dc:creator>
  <cp:lastModifiedBy>СВЕТА</cp:lastModifiedBy>
  <cp:revision>51</cp:revision>
  <dcterms:created xsi:type="dcterms:W3CDTF">2010-02-08T13:51:27Z</dcterms:created>
  <dcterms:modified xsi:type="dcterms:W3CDTF">2022-01-25T15:53:41Z</dcterms:modified>
</cp:coreProperties>
</file>