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75" r:id="rId6"/>
    <p:sldId id="276" r:id="rId7"/>
    <p:sldId id="278" r:id="rId8"/>
    <p:sldId id="277" r:id="rId9"/>
    <p:sldId id="274" r:id="rId10"/>
    <p:sldId id="270" r:id="rId11"/>
    <p:sldId id="264" r:id="rId12"/>
    <p:sldId id="265" r:id="rId13"/>
    <p:sldId id="266" r:id="rId14"/>
    <p:sldId id="267" r:id="rId15"/>
    <p:sldId id="268" r:id="rId16"/>
    <p:sldId id="279" r:id="rId17"/>
    <p:sldId id="28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10-28T08:41:02.765" idx="1">
    <p:pos x="5895" y="0"/>
    <p:text>ии</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2317777D-BD19-49AC-8429-CADD913365A0}" type="datetimeFigureOut">
              <a:rPr lang="ru-RU" smtClean="0"/>
              <a:pPr/>
              <a:t>29.10.2021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84A51C0A-931C-4C17-ADCB-7F88B9773F1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317777D-BD19-49AC-8429-CADD913365A0}" type="datetimeFigureOut">
              <a:rPr lang="ru-RU" smtClean="0"/>
              <a:pPr/>
              <a:t>29.10.2021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A51C0A-931C-4C17-ADCB-7F88B9773F1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317777D-BD19-49AC-8429-CADD913365A0}" type="datetimeFigureOut">
              <a:rPr lang="ru-RU" smtClean="0"/>
              <a:pPr/>
              <a:t>29.10.2021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A51C0A-931C-4C17-ADCB-7F88B9773F1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317777D-BD19-49AC-8429-CADD913365A0}" type="datetimeFigureOut">
              <a:rPr lang="ru-RU" smtClean="0"/>
              <a:pPr/>
              <a:t>29.10.2021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84A51C0A-931C-4C17-ADCB-7F88B9773F1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2317777D-BD19-49AC-8429-CADD913365A0}" type="datetimeFigureOut">
              <a:rPr lang="ru-RU" smtClean="0"/>
              <a:pPr/>
              <a:t>29.10.2021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84A51C0A-931C-4C17-ADCB-7F88B9773F11}"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2317777D-BD19-49AC-8429-CADD913365A0}" type="datetimeFigureOut">
              <a:rPr lang="ru-RU" smtClean="0"/>
              <a:pPr/>
              <a:t>29.10.2021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4A51C0A-931C-4C17-ADCB-7F88B9773F1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2317777D-BD19-49AC-8429-CADD913365A0}" type="datetimeFigureOut">
              <a:rPr lang="ru-RU" smtClean="0"/>
              <a:pPr/>
              <a:t>29.10.2021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84A51C0A-931C-4C17-ADCB-7F88B9773F11}"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2317777D-BD19-49AC-8429-CADD913365A0}" type="datetimeFigureOut">
              <a:rPr lang="ru-RU" smtClean="0"/>
              <a:pPr/>
              <a:t>29.10.2021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A51C0A-931C-4C17-ADCB-7F88B9773F1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317777D-BD19-49AC-8429-CADD913365A0}" type="datetimeFigureOut">
              <a:rPr lang="ru-RU" smtClean="0"/>
              <a:pPr/>
              <a:t>29.10.2021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A51C0A-931C-4C17-ADCB-7F88B9773F1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317777D-BD19-49AC-8429-CADD913365A0}" type="datetimeFigureOut">
              <a:rPr lang="ru-RU" smtClean="0"/>
              <a:pPr/>
              <a:t>29.10.2021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A51C0A-931C-4C17-ADCB-7F88B9773F1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2317777D-BD19-49AC-8429-CADD913365A0}" type="datetimeFigureOut">
              <a:rPr lang="ru-RU" smtClean="0"/>
              <a:pPr/>
              <a:t>29.10.2021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4A51C0A-931C-4C17-ADCB-7F88B9773F11}"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317777D-BD19-49AC-8429-CADD913365A0}" type="datetimeFigureOut">
              <a:rPr lang="ru-RU" smtClean="0"/>
              <a:pPr/>
              <a:t>29.10.2021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4A51C0A-931C-4C17-ADCB-7F88B9773F11}"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Содержимое 5" descr="f_47b00edfd70af.jpg"/>
          <p:cNvPicPr>
            <a:picLocks noChangeAspect="1"/>
          </p:cNvPicPr>
          <p:nvPr/>
        </p:nvPicPr>
        <p:blipFill>
          <a:blip r:embed="rId2"/>
          <a:srcRect/>
          <a:stretch>
            <a:fillRect/>
          </a:stretch>
        </p:blipFill>
        <p:spPr>
          <a:xfrm>
            <a:off x="0" y="0"/>
            <a:ext cx="9144000" cy="6858000"/>
          </a:xfrm>
          <a:prstGeom prst="rect">
            <a:avLst/>
          </a:prstGeom>
        </p:spPr>
      </p:pic>
      <p:sp>
        <p:nvSpPr>
          <p:cNvPr id="7" name="TextBox 6"/>
          <p:cNvSpPr txBox="1"/>
          <p:nvPr/>
        </p:nvSpPr>
        <p:spPr>
          <a:xfrm>
            <a:off x="2000232" y="1071546"/>
            <a:ext cx="5500726" cy="3108543"/>
          </a:xfrm>
          <a:prstGeom prst="rect">
            <a:avLst/>
          </a:prstGeom>
          <a:noFill/>
        </p:spPr>
        <p:txBody>
          <a:bodyPr wrap="square" rtlCol="0">
            <a:spAutoFit/>
          </a:bodyPr>
          <a:lstStyle/>
          <a:p>
            <a:pPr algn="ctr"/>
            <a:r>
              <a:rPr lang="ru-RU" sz="3200" b="1" dirty="0" smtClean="0">
                <a:solidFill>
                  <a:srgbClr val="7030A0"/>
                </a:solidFill>
                <a:latin typeface="Times New Roman" pitchFamily="18" charset="0"/>
                <a:cs typeface="Times New Roman" pitchFamily="18" charset="0"/>
              </a:rPr>
              <a:t>ИСПОЛЬЗОВАНИЕ</a:t>
            </a:r>
          </a:p>
          <a:p>
            <a:pPr algn="ctr"/>
            <a:r>
              <a:rPr lang="ru-RU" sz="3200" b="1" dirty="0" smtClean="0">
                <a:solidFill>
                  <a:srgbClr val="7030A0"/>
                </a:solidFill>
                <a:latin typeface="Times New Roman" pitchFamily="18" charset="0"/>
                <a:cs typeface="Times New Roman" pitchFamily="18" charset="0"/>
              </a:rPr>
              <a:t>АКТИВНЫХ МЕТОДОВ ОБУЧЕНИЯ НА УРОКАХ МАТЕМАТИКИ В НАЧАЛЬНОЙ </a:t>
            </a:r>
            <a:r>
              <a:rPr lang="ru-RU" sz="3200" b="1" dirty="0" smtClean="0">
                <a:solidFill>
                  <a:srgbClr val="7030A0"/>
                </a:solidFill>
                <a:latin typeface="Times New Roman" pitchFamily="18" charset="0"/>
                <a:cs typeface="Times New Roman" pitchFamily="18" charset="0"/>
              </a:rPr>
              <a:t>ШКОЛЕ</a:t>
            </a:r>
          </a:p>
          <a:p>
            <a:pPr algn="ctr"/>
            <a:r>
              <a:rPr lang="ru-RU" b="1" dirty="0" smtClean="0">
                <a:latin typeface="Times New Roman" pitchFamily="18" charset="0"/>
                <a:cs typeface="Times New Roman" pitchFamily="18" charset="0"/>
              </a:rPr>
              <a:t>МБОУ «Целинная СОШ№1», учитель начальных классов Пятых Т.Н.</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285720" y="214290"/>
            <a:ext cx="8572560" cy="20717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Picture 6" descr="фон для презентації зелений"/>
          <p:cNvPicPr>
            <a:picLocks noChangeAspect="1" noChangeArrowheads="1"/>
          </p:cNvPicPr>
          <p:nvPr/>
        </p:nvPicPr>
        <p:blipFill>
          <a:blip r:embed="rId2"/>
          <a:srcRect/>
          <a:stretch>
            <a:fillRect/>
          </a:stretch>
        </p:blipFill>
        <p:spPr bwMode="auto">
          <a:xfrm>
            <a:off x="-214313" y="0"/>
            <a:ext cx="9358313" cy="6858000"/>
          </a:xfrm>
          <a:prstGeom prst="rect">
            <a:avLst/>
          </a:prstGeom>
          <a:noFill/>
        </p:spPr>
      </p:pic>
      <p:sp>
        <p:nvSpPr>
          <p:cNvPr id="2" name="Заголовок 1"/>
          <p:cNvSpPr>
            <a:spLocks noGrp="1"/>
          </p:cNvSpPr>
          <p:nvPr>
            <p:ph type="title"/>
          </p:nvPr>
        </p:nvSpPr>
        <p:spPr>
          <a:xfrm>
            <a:off x="285720" y="214290"/>
            <a:ext cx="8572560" cy="2143140"/>
          </a:xfrm>
        </p:spPr>
        <p:style>
          <a:lnRef idx="1">
            <a:schemeClr val="accent5"/>
          </a:lnRef>
          <a:fillRef idx="2">
            <a:schemeClr val="accent5"/>
          </a:fillRef>
          <a:effectRef idx="1">
            <a:schemeClr val="accent5"/>
          </a:effectRef>
          <a:fontRef idx="minor">
            <a:schemeClr val="dk1"/>
          </a:fontRef>
        </p:style>
        <p:txBody>
          <a:bodyPr>
            <a:noAutofit/>
          </a:bodyPr>
          <a:lstStyle/>
          <a:p>
            <a:r>
              <a:rPr lang="ru-RU" sz="2000" dirty="0" smtClean="0">
                <a:solidFill>
                  <a:srgbClr val="7030A0"/>
                </a:solidFill>
                <a:latin typeface="Times New Roman" pitchFamily="18" charset="0"/>
                <a:cs typeface="Times New Roman" pitchFamily="18" charset="0"/>
              </a:rPr>
              <a:t>В столовой на тарелки раскладывали булочки и</a:t>
            </a:r>
            <a:br>
              <a:rPr lang="ru-RU" sz="2000" dirty="0" smtClean="0">
                <a:solidFill>
                  <a:srgbClr val="7030A0"/>
                </a:solidFill>
                <a:latin typeface="Times New Roman" pitchFamily="18" charset="0"/>
                <a:cs typeface="Times New Roman" pitchFamily="18" charset="0"/>
              </a:rPr>
            </a:br>
            <a:r>
              <a:rPr lang="ru-RU" sz="2000" dirty="0" smtClean="0">
                <a:solidFill>
                  <a:srgbClr val="7030A0"/>
                </a:solidFill>
                <a:latin typeface="Times New Roman" pitchFamily="18" charset="0"/>
                <a:cs typeface="Times New Roman" pitchFamily="18" charset="0"/>
              </a:rPr>
              <a:t>пирожки. Получилось 6 тарелок с булочками по 5</a:t>
            </a:r>
            <a:br>
              <a:rPr lang="ru-RU" sz="2000" dirty="0" smtClean="0">
                <a:solidFill>
                  <a:srgbClr val="7030A0"/>
                </a:solidFill>
                <a:latin typeface="Times New Roman" pitchFamily="18" charset="0"/>
                <a:cs typeface="Times New Roman" pitchFamily="18" charset="0"/>
              </a:rPr>
            </a:br>
            <a:r>
              <a:rPr lang="ru-RU" sz="2000" dirty="0" smtClean="0">
                <a:solidFill>
                  <a:srgbClr val="7030A0"/>
                </a:solidFill>
                <a:latin typeface="Times New Roman" pitchFamily="18" charset="0"/>
                <a:cs typeface="Times New Roman" pitchFamily="18" charset="0"/>
              </a:rPr>
              <a:t>на каждой и 6 тарелок с пирожками по 3 на</a:t>
            </a:r>
            <a:br>
              <a:rPr lang="ru-RU" sz="2000" dirty="0" smtClean="0">
                <a:solidFill>
                  <a:srgbClr val="7030A0"/>
                </a:solidFill>
                <a:latin typeface="Times New Roman" pitchFamily="18" charset="0"/>
                <a:cs typeface="Times New Roman" pitchFamily="18" charset="0"/>
              </a:rPr>
            </a:br>
            <a:r>
              <a:rPr lang="ru-RU" sz="2000" dirty="0" smtClean="0">
                <a:solidFill>
                  <a:srgbClr val="7030A0"/>
                </a:solidFill>
                <a:latin typeface="Times New Roman" pitchFamily="18" charset="0"/>
                <a:cs typeface="Times New Roman" pitchFamily="18" charset="0"/>
              </a:rPr>
              <a:t>каждой. Сколько всего булочек и пирожков</a:t>
            </a:r>
            <a:br>
              <a:rPr lang="ru-RU" sz="2000" dirty="0" smtClean="0">
                <a:solidFill>
                  <a:srgbClr val="7030A0"/>
                </a:solidFill>
                <a:latin typeface="Times New Roman" pitchFamily="18" charset="0"/>
                <a:cs typeface="Times New Roman" pitchFamily="18" charset="0"/>
              </a:rPr>
            </a:br>
            <a:r>
              <a:rPr lang="ru-RU" sz="2000" dirty="0" smtClean="0">
                <a:solidFill>
                  <a:srgbClr val="7030A0"/>
                </a:solidFill>
                <a:latin typeface="Times New Roman" pitchFamily="18" charset="0"/>
                <a:cs typeface="Times New Roman" pitchFamily="18" charset="0"/>
              </a:rPr>
              <a:t>разложили?</a:t>
            </a:r>
            <a:endParaRPr lang="ru-RU" sz="2000"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0" y="2428868"/>
            <a:ext cx="8615394" cy="4214842"/>
          </a:xfrm>
        </p:spPr>
        <p:style>
          <a:lnRef idx="1">
            <a:schemeClr val="accent5"/>
          </a:lnRef>
          <a:fillRef idx="2">
            <a:schemeClr val="accent5"/>
          </a:fillRef>
          <a:effectRef idx="1">
            <a:schemeClr val="accent5"/>
          </a:effectRef>
          <a:fontRef idx="minor">
            <a:schemeClr val="dk1"/>
          </a:fontRef>
        </p:style>
        <p:txBody>
          <a:bodyPr>
            <a:normAutofit/>
          </a:bodyPr>
          <a:lstStyle/>
          <a:p>
            <a:pPr>
              <a:buNone/>
            </a:pPr>
            <a:r>
              <a:rPr lang="ru-RU" sz="2400" b="1" dirty="0" smtClean="0"/>
              <a:t>     </a:t>
            </a:r>
            <a:r>
              <a:rPr lang="ru-RU" sz="2400" b="1" dirty="0" smtClean="0">
                <a:solidFill>
                  <a:srgbClr val="7030A0"/>
                </a:solidFill>
              </a:rPr>
              <a:t>1 способ</a:t>
            </a:r>
            <a:r>
              <a:rPr lang="ru-RU" sz="2400" dirty="0" smtClean="0">
                <a:solidFill>
                  <a:srgbClr val="7030A0"/>
                </a:solidFill>
              </a:rPr>
              <a:t>:</a:t>
            </a:r>
            <a:br>
              <a:rPr lang="ru-RU" sz="2400" dirty="0" smtClean="0">
                <a:solidFill>
                  <a:srgbClr val="7030A0"/>
                </a:solidFill>
              </a:rPr>
            </a:br>
            <a:r>
              <a:rPr lang="ru-RU" sz="2400" dirty="0" smtClean="0">
                <a:solidFill>
                  <a:srgbClr val="7030A0"/>
                </a:solidFill>
              </a:rPr>
              <a:t>1) 6∙5=30 (б.) - всего булочек</a:t>
            </a:r>
            <a:br>
              <a:rPr lang="ru-RU" sz="2400" dirty="0" smtClean="0">
                <a:solidFill>
                  <a:srgbClr val="7030A0"/>
                </a:solidFill>
              </a:rPr>
            </a:br>
            <a:r>
              <a:rPr lang="ru-RU" sz="2400" dirty="0" smtClean="0">
                <a:solidFill>
                  <a:srgbClr val="7030A0"/>
                </a:solidFill>
              </a:rPr>
              <a:t>2)6∙3=18 (п.) - всего пирожков</a:t>
            </a:r>
            <a:br>
              <a:rPr lang="ru-RU" sz="2400" dirty="0" smtClean="0">
                <a:solidFill>
                  <a:srgbClr val="7030A0"/>
                </a:solidFill>
              </a:rPr>
            </a:br>
            <a:r>
              <a:rPr lang="ru-RU" sz="2400" dirty="0" smtClean="0">
                <a:solidFill>
                  <a:srgbClr val="7030A0"/>
                </a:solidFill>
              </a:rPr>
              <a:t>3)30+18=48 (шт.)</a:t>
            </a:r>
            <a:br>
              <a:rPr lang="ru-RU" sz="2400" dirty="0" smtClean="0">
                <a:solidFill>
                  <a:srgbClr val="7030A0"/>
                </a:solidFill>
              </a:rPr>
            </a:br>
            <a:r>
              <a:rPr lang="ru-RU" sz="2400" dirty="0" smtClean="0">
                <a:solidFill>
                  <a:srgbClr val="7030A0"/>
                </a:solidFill>
              </a:rPr>
              <a:t>Ответ: 48штук.</a:t>
            </a:r>
          </a:p>
          <a:p>
            <a:pPr>
              <a:buNone/>
            </a:pPr>
            <a:r>
              <a:rPr lang="ru-RU" sz="2400" b="1" dirty="0" smtClean="0">
                <a:solidFill>
                  <a:srgbClr val="7030A0"/>
                </a:solidFill>
              </a:rPr>
              <a:t>      2 способ:</a:t>
            </a:r>
            <a:r>
              <a:rPr lang="ru-RU" sz="2400" dirty="0" smtClean="0">
                <a:solidFill>
                  <a:srgbClr val="7030A0"/>
                </a:solidFill>
              </a:rPr>
              <a:t/>
            </a:r>
            <a:br>
              <a:rPr lang="ru-RU" sz="2400" dirty="0" smtClean="0">
                <a:solidFill>
                  <a:srgbClr val="7030A0"/>
                </a:solidFill>
              </a:rPr>
            </a:br>
            <a:r>
              <a:rPr lang="ru-RU" sz="2400" dirty="0" smtClean="0">
                <a:solidFill>
                  <a:srgbClr val="7030A0"/>
                </a:solidFill>
              </a:rPr>
              <a:t>1) 5+3=8 (шт.) п. и б. в 1 тарелке.</a:t>
            </a:r>
            <a:br>
              <a:rPr lang="ru-RU" sz="2400" dirty="0" smtClean="0">
                <a:solidFill>
                  <a:srgbClr val="7030A0"/>
                </a:solidFill>
              </a:rPr>
            </a:br>
            <a:r>
              <a:rPr lang="ru-RU" sz="2400" dirty="0" smtClean="0">
                <a:solidFill>
                  <a:srgbClr val="7030A0"/>
                </a:solidFill>
              </a:rPr>
              <a:t>2)6∙8=48 (шт.)</a:t>
            </a:r>
            <a:br>
              <a:rPr lang="ru-RU" sz="2400" dirty="0" smtClean="0">
                <a:solidFill>
                  <a:srgbClr val="7030A0"/>
                </a:solidFill>
              </a:rPr>
            </a:br>
            <a:r>
              <a:rPr lang="ru-RU" sz="2400" dirty="0" smtClean="0">
                <a:solidFill>
                  <a:srgbClr val="7030A0"/>
                </a:solidFill>
              </a:rPr>
              <a:t>Ответ: 48 штук.</a:t>
            </a:r>
            <a:endParaRPr lang="ru-RU" sz="2400" dirty="0">
              <a:solidFill>
                <a:srgbClr val="7030A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фон для презентації зелений"/>
          <p:cNvPicPr>
            <a:picLocks noChangeAspect="1" noChangeArrowheads="1"/>
          </p:cNvPicPr>
          <p:nvPr/>
        </p:nvPicPr>
        <p:blipFill>
          <a:blip r:embed="rId2"/>
          <a:srcRect/>
          <a:stretch>
            <a:fillRect/>
          </a:stretch>
        </p:blipFill>
        <p:spPr bwMode="auto">
          <a:xfrm>
            <a:off x="-214313" y="0"/>
            <a:ext cx="9358313"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1506" name="Picture 2" descr="Активные методы подведения итогов занятия Цель – выяснить, что дети усвоили хорошо и на что обратить внимание.        «Снежинки – балеринки»       «Ромашка»     «Комплименты»    «Итоговый круг»           "/>
          <p:cNvPicPr>
            <a:picLocks noChangeAspect="1" noChangeArrowheads="1"/>
          </p:cNvPicPr>
          <p:nvPr/>
        </p:nvPicPr>
        <p:blipFill>
          <a:blip r:embed="rId3"/>
          <a:srcRect/>
          <a:stretch>
            <a:fillRect/>
          </a:stretch>
        </p:blipFill>
        <p:spPr bwMode="auto">
          <a:xfrm>
            <a:off x="-214346" y="0"/>
            <a:ext cx="9358346"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2530" name="Picture 2" descr="Активные методы релаксации Цель – повышения уровня энергии в группе, бодрого настроения         «Делай как я»     «Четыре стихии»     «Пантомима»    «Кулачки»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фон для презентації зелений"/>
          <p:cNvPicPr>
            <a:picLocks noChangeAspect="1" noChangeArrowheads="1"/>
          </p:cNvPicPr>
          <p:nvPr/>
        </p:nvPicPr>
        <p:blipFill>
          <a:blip r:embed="rId2"/>
          <a:srcRect/>
          <a:stretch>
            <a:fillRect/>
          </a:stretch>
        </p:blipFill>
        <p:spPr bwMode="auto">
          <a:xfrm>
            <a:off x="-214313" y="0"/>
            <a:ext cx="9358313" cy="6858000"/>
          </a:xfrm>
          <a:prstGeom prst="rect">
            <a:avLst/>
          </a:prstGeom>
          <a:noFill/>
        </p:spPr>
      </p:pic>
      <p:sp>
        <p:nvSpPr>
          <p:cNvPr id="2" name="Заголовок 1"/>
          <p:cNvSpPr>
            <a:spLocks noGrp="1"/>
          </p:cNvSpPr>
          <p:nvPr>
            <p:ph type="title"/>
          </p:nvPr>
        </p:nvSpPr>
        <p:spPr>
          <a:xfrm flipV="1">
            <a:off x="304800" y="214290"/>
            <a:ext cx="8686800" cy="242910"/>
          </a:xfrm>
        </p:spPr>
        <p:txBody>
          <a:bodyPr>
            <a:normAutofit fontScale="90000"/>
          </a:bodyPr>
          <a:lstStyle/>
          <a:p>
            <a:endParaRPr lang="ru-RU" dirty="0"/>
          </a:p>
        </p:txBody>
      </p:sp>
      <p:sp>
        <p:nvSpPr>
          <p:cNvPr id="3" name="Содержимое 2"/>
          <p:cNvSpPr>
            <a:spLocks noGrp="1"/>
          </p:cNvSpPr>
          <p:nvPr>
            <p:ph idx="1"/>
          </p:nvPr>
        </p:nvSpPr>
        <p:spPr/>
        <p:txBody>
          <a:bodyPr/>
          <a:lstStyle/>
          <a:p>
            <a:endParaRPr lang="ru-RU"/>
          </a:p>
        </p:txBody>
      </p:sp>
      <p:pic>
        <p:nvPicPr>
          <p:cNvPr id="23554" name="Picture 2" descr="Активные методы релаксации        «Солнышко и тучка»      «Солдатик и тряпичная кукла»        «Морские волны»           "/>
          <p:cNvPicPr>
            <a:picLocks noChangeAspect="1" noChangeArrowheads="1"/>
          </p:cNvPicPr>
          <p:nvPr/>
        </p:nvPicPr>
        <p:blipFill>
          <a:blip r:embed="rId3"/>
          <a:srcRect/>
          <a:stretch>
            <a:fillRect/>
          </a:stretch>
        </p:blipFill>
        <p:spPr bwMode="auto">
          <a:xfrm>
            <a:off x="-214346" y="0"/>
            <a:ext cx="9358346"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фон для презентації зелений"/>
          <p:cNvPicPr>
            <a:picLocks noChangeAspect="1" noChangeArrowheads="1"/>
          </p:cNvPicPr>
          <p:nvPr/>
        </p:nvPicPr>
        <p:blipFill>
          <a:blip r:embed="rId2"/>
          <a:srcRect/>
          <a:stretch>
            <a:fillRect/>
          </a:stretch>
        </p:blipFill>
        <p:spPr bwMode="auto">
          <a:xfrm>
            <a:off x="-214313" y="0"/>
            <a:ext cx="9358313"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Недостатки активных методов        Дети не могут совладать со своими эмоциями,     следовательно на уроках создаётся вполне допустимый     рабочий шум при обсуждении проблем.   Несмотря на выслушивание разных мнений, при     выступлении может доминировать мнение одного, если     выступающий психологически доминирует в группе.   Для некоторых участников работа в команде с     использованием активных методов - только способ ничего не   делать.     "/>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фон для презентації зелений"/>
          <p:cNvPicPr>
            <a:picLocks noChangeAspect="1" noChangeArrowheads="1"/>
          </p:cNvPicPr>
          <p:nvPr/>
        </p:nvPicPr>
        <p:blipFill>
          <a:blip r:embed="rId2"/>
          <a:srcRect/>
          <a:stretch>
            <a:fillRect/>
          </a:stretch>
        </p:blipFill>
        <p:spPr bwMode="auto">
          <a:xfrm>
            <a:off x="-214313" y="0"/>
            <a:ext cx="9358313"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5602" name="Picture 2" descr="Положительные моменты активных методов       &#10;&#10;  Формирование положительной учебной мотивации.  Повышение познавательной активности учащихся.  Активное вовлечение обучающихся в образовательный    процесс.  Стимулирование самостоятельной деятельности.  Развитие познавательных процессов - речи, памяти, мышления.  Эффективное усвоение большого объема учебной информации.  Развитие творческих способностей и нестандартности     мышления.  Развитие коммуникативно-эмоциональной сферы личности     обучающегося.  Раскрытие личностно-индивидуальных возможностей каждого    учащегося и определение условий для их проявления    и развития. "/>
          <p:cNvPicPr>
            <a:picLocks noChangeAspect="1" noChangeArrowheads="1"/>
          </p:cNvPicPr>
          <p:nvPr/>
        </p:nvPicPr>
        <p:blipFill>
          <a:blip r:embed="rId3"/>
          <a:srcRect/>
          <a:stretch>
            <a:fillRect/>
          </a:stretch>
        </p:blipFill>
        <p:spPr bwMode="auto">
          <a:xfrm>
            <a:off x="0" y="0"/>
            <a:ext cx="9001156"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30" name="Picture 6" descr="фон для презентації зелений"/>
          <p:cNvPicPr>
            <a:picLocks noChangeAspect="1" noChangeArrowheads="1"/>
          </p:cNvPicPr>
          <p:nvPr/>
        </p:nvPicPr>
        <p:blipFill>
          <a:blip r:embed="rId2"/>
          <a:srcRect/>
          <a:stretch>
            <a:fillRect/>
          </a:stretch>
        </p:blipFill>
        <p:spPr bwMode="auto">
          <a:xfrm>
            <a:off x="0" y="0"/>
            <a:ext cx="9501223" cy="7143728"/>
          </a:xfrm>
          <a:prstGeom prst="rect">
            <a:avLst/>
          </a:prstGeom>
          <a:noFill/>
        </p:spPr>
      </p:pic>
      <p:sp>
        <p:nvSpPr>
          <p:cNvPr id="3073" name="Rectangle 1"/>
          <p:cNvSpPr>
            <a:spLocks noChangeArrowheads="1"/>
          </p:cNvSpPr>
          <p:nvPr/>
        </p:nvSpPr>
        <p:spPr bwMode="auto">
          <a:xfrm>
            <a:off x="642910" y="1908213"/>
            <a:ext cx="735811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3200" dirty="0" smtClean="0">
                <a:solidFill>
                  <a:srgbClr val="7030A0"/>
                </a:solidFill>
                <a:latin typeface="Times New Roman" pitchFamily="18" charset="0"/>
                <a:cs typeface="Times New Roman" pitchFamily="18" charset="0"/>
              </a:rPr>
              <a:t>Таким образом, использование активных методов обучения позволяет обеспечить эффективную организацию учебного процесса, но и как в любой методике есть особенности. А применять ее или нет, это уже дело учителя и его творчества.</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30" name="Picture 6" descr="фон для презентації зелений"/>
          <p:cNvPicPr>
            <a:picLocks noChangeAspect="1" noChangeArrowheads="1"/>
          </p:cNvPicPr>
          <p:nvPr/>
        </p:nvPicPr>
        <p:blipFill>
          <a:blip r:embed="rId2"/>
          <a:srcRect/>
          <a:stretch>
            <a:fillRect/>
          </a:stretch>
        </p:blipFill>
        <p:spPr bwMode="auto">
          <a:xfrm>
            <a:off x="-214313" y="0"/>
            <a:ext cx="9358313" cy="6858000"/>
          </a:xfrm>
          <a:prstGeom prst="rect">
            <a:avLst/>
          </a:prstGeom>
          <a:noFill/>
        </p:spPr>
      </p:pic>
      <p:sp>
        <p:nvSpPr>
          <p:cNvPr id="1025" name="Rectangle 1"/>
          <p:cNvSpPr>
            <a:spLocks noChangeArrowheads="1"/>
          </p:cNvSpPr>
          <p:nvPr/>
        </p:nvSpPr>
        <p:spPr bwMode="auto">
          <a:xfrm flipH="1" flipV="1">
            <a:off x="1357290" y="738662"/>
            <a:ext cx="685804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857224" y="1571612"/>
            <a:ext cx="7858180" cy="2123658"/>
          </a:xfrm>
          <a:prstGeom prst="rect">
            <a:avLst/>
          </a:prstGeom>
          <a:noFill/>
        </p:spPr>
        <p:txBody>
          <a:bodyPr wrap="square" rtlCol="0">
            <a:spAutoFit/>
          </a:bodyPr>
          <a:lstStyle/>
          <a:p>
            <a:r>
              <a:rPr lang="ru-RU" sz="6600" dirty="0" smtClean="0">
                <a:solidFill>
                  <a:srgbClr val="7030A0"/>
                </a:solidFill>
                <a:latin typeface="Georgia" pitchFamily="18" charset="0"/>
              </a:rPr>
              <a:t>Спасибо     за               внимание</a:t>
            </a:r>
            <a:endParaRPr lang="ru-RU" sz="6600" dirty="0">
              <a:solidFill>
                <a:srgbClr val="7030A0"/>
              </a:solidFill>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фон для презентації зелений"/>
          <p:cNvPicPr>
            <a:picLocks noChangeAspect="1" noChangeArrowheads="1"/>
          </p:cNvPicPr>
          <p:nvPr/>
        </p:nvPicPr>
        <p:blipFill>
          <a:blip r:embed="rId2"/>
          <a:srcRect/>
          <a:stretch>
            <a:fillRect/>
          </a:stretch>
        </p:blipFill>
        <p:spPr bwMode="auto">
          <a:xfrm>
            <a:off x="-214313" y="0"/>
            <a:ext cx="9358313"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4338" name="Picture 2" descr="«Методы, используемые в учебной деятельности, должны вызывать интерес у ребенка  к познанию окружающего мира, а учебное  заведение стать школой радости. Радости  познания, творчества, общения».                                                         В.А.Сухомлинский  "/>
          <p:cNvPicPr>
            <a:picLocks noChangeAspect="1" noChangeArrowheads="1"/>
          </p:cNvPicPr>
          <p:nvPr/>
        </p:nvPicPr>
        <p:blipFill>
          <a:blip r:embed="rId3"/>
          <a:srcRect/>
          <a:stretch>
            <a:fillRect/>
          </a:stretch>
        </p:blipFill>
        <p:spPr bwMode="auto">
          <a:xfrm>
            <a:off x="214282" y="214290"/>
            <a:ext cx="8715436" cy="614369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фон для презентації зелений"/>
          <p:cNvPicPr>
            <a:picLocks noChangeAspect="1" noChangeArrowheads="1"/>
          </p:cNvPicPr>
          <p:nvPr/>
        </p:nvPicPr>
        <p:blipFill>
          <a:blip r:embed="rId2"/>
          <a:srcRect/>
          <a:stretch>
            <a:fillRect/>
          </a:stretch>
        </p:blipFill>
        <p:spPr bwMode="auto">
          <a:xfrm>
            <a:off x="-214313" y="0"/>
            <a:ext cx="9358313" cy="6858000"/>
          </a:xfrm>
          <a:prstGeom prst="rect">
            <a:avLst/>
          </a:prstGeom>
          <a:noFill/>
        </p:spPr>
      </p:pic>
      <p:sp>
        <p:nvSpPr>
          <p:cNvPr id="2" name="Заголовок 1"/>
          <p:cNvSpPr>
            <a:spLocks noGrp="1"/>
          </p:cNvSpPr>
          <p:nvPr>
            <p:ph type="title"/>
          </p:nvPr>
        </p:nvSpPr>
        <p:spPr/>
        <p:txBody>
          <a:bodyPr/>
          <a:lstStyle/>
          <a:p>
            <a:r>
              <a:rPr lang="ru-RU" sz="3200" b="1" dirty="0" smtClean="0">
                <a:solidFill>
                  <a:srgbClr val="FF0000"/>
                </a:solidFill>
                <a:latin typeface="Times New Roman" pitchFamily="18" charset="0"/>
                <a:cs typeface="Times New Roman" pitchFamily="18" charset="0"/>
              </a:rPr>
              <a:t>Активные методы обучения (АМО</a:t>
            </a:r>
            <a:r>
              <a:rPr lang="ru-RU" sz="2800" b="1" dirty="0" smtClean="0">
                <a:latin typeface="Times New Roman" pitchFamily="18" charset="0"/>
                <a:cs typeface="Times New Roman" pitchFamily="18" charset="0"/>
              </a:rPr>
              <a:t>)</a:t>
            </a:r>
            <a:endParaRPr lang="ru-RU" b="1" dirty="0"/>
          </a:p>
        </p:txBody>
      </p:sp>
      <p:sp>
        <p:nvSpPr>
          <p:cNvPr id="5" name="Прямоугольник 4"/>
          <p:cNvSpPr/>
          <p:nvPr/>
        </p:nvSpPr>
        <p:spPr>
          <a:xfrm>
            <a:off x="500034" y="2071678"/>
            <a:ext cx="8215370" cy="2862322"/>
          </a:xfrm>
          <a:prstGeom prst="rect">
            <a:avLst/>
          </a:prstGeom>
        </p:spPr>
        <p:txBody>
          <a:bodyPr wrap="square">
            <a:spAutoFit/>
          </a:bodyPr>
          <a:lstStyle/>
          <a:p>
            <a:r>
              <a:rPr lang="ru-RU" sz="3600" dirty="0" smtClean="0">
                <a:solidFill>
                  <a:srgbClr val="7030A0"/>
                </a:solidFill>
                <a:latin typeface="Times New Roman" pitchFamily="18" charset="0"/>
                <a:cs typeface="Times New Roman" pitchFamily="18" charset="0"/>
              </a:rPr>
              <a:t>Это  методы, которые побуждают учащихся к   активной мыслительной </a:t>
            </a:r>
          </a:p>
          <a:p>
            <a:r>
              <a:rPr lang="ru-RU" sz="3600" dirty="0" smtClean="0">
                <a:solidFill>
                  <a:srgbClr val="7030A0"/>
                </a:solidFill>
                <a:latin typeface="Times New Roman" pitchFamily="18" charset="0"/>
                <a:cs typeface="Times New Roman" pitchFamily="18" charset="0"/>
              </a:rPr>
              <a:t> и практической   деятельности в процессе овладения учебным</a:t>
            </a:r>
            <a:br>
              <a:rPr lang="ru-RU" sz="3600" dirty="0" smtClean="0">
                <a:solidFill>
                  <a:srgbClr val="7030A0"/>
                </a:solidFill>
                <a:latin typeface="Times New Roman" pitchFamily="18" charset="0"/>
                <a:cs typeface="Times New Roman" pitchFamily="18" charset="0"/>
              </a:rPr>
            </a:br>
            <a:r>
              <a:rPr lang="ru-RU" sz="3600" dirty="0" smtClean="0">
                <a:solidFill>
                  <a:srgbClr val="7030A0"/>
                </a:solidFill>
                <a:latin typeface="Times New Roman" pitchFamily="18" charset="0"/>
                <a:cs typeface="Times New Roman" pitchFamily="18" charset="0"/>
              </a:rPr>
              <a:t>материалом</a:t>
            </a:r>
            <a:endParaRPr lang="ru-RU" sz="36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фон для презентації зелений"/>
          <p:cNvPicPr>
            <a:picLocks noChangeAspect="1" noChangeArrowheads="1"/>
          </p:cNvPicPr>
          <p:nvPr/>
        </p:nvPicPr>
        <p:blipFill>
          <a:blip r:embed="rId2"/>
          <a:srcRect/>
          <a:stretch>
            <a:fillRect/>
          </a:stretch>
        </p:blipFill>
        <p:spPr bwMode="auto">
          <a:xfrm>
            <a:off x="-214313" y="0"/>
            <a:ext cx="9358313"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6386" name="Picture 2" descr=" Методы начала урока.  Методы выяснения     целей, ожиданий,     опасений.  Методы презентации     учебного материала.  Методы организации     самостоятельной работы.  Методы презентации     результатов практической     работы.  Методы подведения     итогов.  Методы релаксации. Активные методы обучения подразделяются на: "/>
          <p:cNvPicPr>
            <a:picLocks noChangeAspect="1" noChangeArrowheads="1"/>
          </p:cNvPicPr>
          <p:nvPr/>
        </p:nvPicPr>
        <p:blipFill>
          <a:blip r:embed="rId3"/>
          <a:srcRect/>
          <a:stretch>
            <a:fillRect/>
          </a:stretch>
        </p:blipFill>
        <p:spPr bwMode="auto">
          <a:xfrm>
            <a:off x="0" y="285728"/>
            <a:ext cx="9144000" cy="578644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фон для презентації зелений"/>
          <p:cNvPicPr>
            <a:picLocks noChangeAspect="1" noChangeArrowheads="1"/>
          </p:cNvPicPr>
          <p:nvPr/>
        </p:nvPicPr>
        <p:blipFill>
          <a:blip r:embed="rId2"/>
          <a:srcRect/>
          <a:stretch>
            <a:fillRect/>
          </a:stretch>
        </p:blipFill>
        <p:spPr bwMode="auto">
          <a:xfrm>
            <a:off x="-214313" y="0"/>
            <a:ext cx="9358313"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7410" name="Picture 2" descr="Активные методы начала урока Цель – настроить детей на продуктивную работу.     «Здороваемся глазами»  «Улыбнемся друг другу»  «Приветствие»    «Самолётик пожеланий»    «Дерево Дружбы»    Эффективно начать урок, активизировать внимание обучающихся, задать нужный ритм, обеспечить позитивный рабочий настрой, пожелание добра помогают следующие методы: "/>
          <p:cNvPicPr>
            <a:picLocks noChangeAspect="1" noChangeArrowheads="1"/>
          </p:cNvPicPr>
          <p:nvPr/>
        </p:nvPicPr>
        <p:blipFill>
          <a:blip r:embed="rId3"/>
          <a:srcRect/>
          <a:stretch>
            <a:fillRect/>
          </a:stretch>
        </p:blipFill>
        <p:spPr bwMode="auto">
          <a:xfrm>
            <a:off x="-214346" y="0"/>
            <a:ext cx="9358346"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фон для презентації зелений"/>
          <p:cNvPicPr>
            <a:picLocks noChangeAspect="1" noChangeArrowheads="1"/>
          </p:cNvPicPr>
          <p:nvPr/>
        </p:nvPicPr>
        <p:blipFill>
          <a:blip r:embed="rId2"/>
          <a:srcRect/>
          <a:stretch>
            <a:fillRect/>
          </a:stretch>
        </p:blipFill>
        <p:spPr bwMode="auto">
          <a:xfrm>
            <a:off x="-214313" y="0"/>
            <a:ext cx="9358313" cy="6858000"/>
          </a:xfrm>
          <a:prstGeom prst="rect">
            <a:avLst/>
          </a:prstGeom>
          <a:noFill/>
        </p:spPr>
      </p:pic>
      <p:sp>
        <p:nvSpPr>
          <p:cNvPr id="2" name="Заголовок 1"/>
          <p:cNvSpPr>
            <a:spLocks noGrp="1"/>
          </p:cNvSpPr>
          <p:nvPr>
            <p:ph type="title"/>
          </p:nvPr>
        </p:nvSpPr>
        <p:spPr>
          <a:xfrm>
            <a:off x="304800" y="214290"/>
            <a:ext cx="3409944" cy="857256"/>
          </a:xfrm>
        </p:spPr>
        <p:txBody>
          <a:bodyPr>
            <a:normAutofit fontScale="90000"/>
          </a:bodyPr>
          <a:lstStyle/>
          <a:p>
            <a:r>
              <a:rPr lang="ru-RU" dirty="0" err="1" smtClean="0">
                <a:solidFill>
                  <a:srgbClr val="FF0000"/>
                </a:solidFill>
                <a:latin typeface="Times New Roman" pitchFamily="18" charset="0"/>
                <a:cs typeface="Times New Roman" pitchFamily="18" charset="0"/>
              </a:rPr>
              <a:t>Составлениекластера</a:t>
            </a:r>
            <a:endParaRPr lang="ru-RU" dirty="0">
              <a:solidFill>
                <a:srgbClr val="FF0000"/>
              </a:solidFill>
              <a:latin typeface="Times New Roman" pitchFamily="18" charset="0"/>
              <a:cs typeface="Times New Roman" pitchFamily="18" charset="0"/>
            </a:endParaRPr>
          </a:p>
        </p:txBody>
      </p:sp>
      <p:pic>
        <p:nvPicPr>
          <p:cNvPr id="4" name="Содержимое 3" descr="IMG_20211022_094310.jpg"/>
          <p:cNvPicPr>
            <a:picLocks noGrp="1" noChangeAspect="1"/>
          </p:cNvPicPr>
          <p:nvPr>
            <p:ph idx="1"/>
          </p:nvPr>
        </p:nvPicPr>
        <p:blipFill>
          <a:blip r:embed="rId3" cstate="print"/>
          <a:stretch>
            <a:fillRect/>
          </a:stretch>
        </p:blipFill>
        <p:spPr>
          <a:xfrm>
            <a:off x="142844" y="4000480"/>
            <a:ext cx="3810027" cy="2857520"/>
          </a:xfrm>
        </p:spPr>
      </p:pic>
      <p:pic>
        <p:nvPicPr>
          <p:cNvPr id="5" name="Рисунок 4" descr="IMG_20211022_094304.jpg"/>
          <p:cNvPicPr>
            <a:picLocks noChangeAspect="1"/>
          </p:cNvPicPr>
          <p:nvPr/>
        </p:nvPicPr>
        <p:blipFill>
          <a:blip r:embed="rId4" cstate="print"/>
          <a:stretch>
            <a:fillRect/>
          </a:stretch>
        </p:blipFill>
        <p:spPr>
          <a:xfrm>
            <a:off x="5286348" y="0"/>
            <a:ext cx="3857652" cy="3857628"/>
          </a:xfrm>
          <a:prstGeom prst="rect">
            <a:avLst/>
          </a:prstGeom>
        </p:spPr>
      </p:pic>
      <p:sp>
        <p:nvSpPr>
          <p:cNvPr id="6" name="Прямоугольник 5"/>
          <p:cNvSpPr/>
          <p:nvPr/>
        </p:nvSpPr>
        <p:spPr>
          <a:xfrm>
            <a:off x="0" y="1214422"/>
            <a:ext cx="5429256" cy="3046988"/>
          </a:xfrm>
          <a:prstGeom prst="rect">
            <a:avLst/>
          </a:prstGeom>
        </p:spPr>
        <p:txBody>
          <a:bodyPr wrap="square">
            <a:spAutoFit/>
          </a:bodyPr>
          <a:lstStyle/>
          <a:p>
            <a:r>
              <a:rPr lang="ru-RU" sz="2400" dirty="0" smtClean="0">
                <a:solidFill>
                  <a:srgbClr val="7030A0"/>
                </a:solidFill>
                <a:latin typeface="Times New Roman" pitchFamily="18" charset="0"/>
                <a:cs typeface="Times New Roman" pitchFamily="18" charset="0"/>
              </a:rPr>
              <a:t>Смысл этого метода заключается в попытке систематизировать имеющиеся знания по той или иной проблеме и дополнить новыми. Кластер может быть использован также для организации индивидуальной и</a:t>
            </a:r>
          </a:p>
          <a:p>
            <a:r>
              <a:rPr lang="ru-RU" sz="2400" dirty="0" smtClean="0">
                <a:solidFill>
                  <a:srgbClr val="7030A0"/>
                </a:solidFill>
                <a:latin typeface="Times New Roman" pitchFamily="18" charset="0"/>
                <a:cs typeface="Times New Roman" pitchFamily="18" charset="0"/>
              </a:rPr>
              <a:t>групповой работы как в классе, так и дома</a:t>
            </a:r>
            <a:r>
              <a:rPr lang="ru-RU" sz="2000" dirty="0" smtClean="0">
                <a:solidFill>
                  <a:srgbClr val="7030A0"/>
                </a:solidFill>
              </a:rPr>
              <a:t>.</a:t>
            </a:r>
            <a:endParaRPr lang="ru-RU" sz="2000" dirty="0">
              <a:solidFill>
                <a:srgbClr val="7030A0"/>
              </a:solidFill>
            </a:endParaRPr>
          </a:p>
        </p:txBody>
      </p:sp>
      <p:sp>
        <p:nvSpPr>
          <p:cNvPr id="1025" name="Rectangle 1"/>
          <p:cNvSpPr>
            <a:spLocks noChangeArrowheads="1"/>
          </p:cNvSpPr>
          <p:nvPr/>
        </p:nvSpPr>
        <p:spPr bwMode="auto">
          <a:xfrm>
            <a:off x="4000496" y="4214818"/>
            <a:ext cx="500066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Ученик записывает в центре листа ключевое понятие, а от него рисует стрелки-лучи в разные стороны, которые соединяют это слово с другими, от которых в свою очередь лучи расходятся далее и далее.</a:t>
            </a:r>
            <a:r>
              <a:rPr kumimoji="0" lang="ru-RU" sz="2400" b="0"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endParaRPr kumimoji="0" lang="ru-RU" sz="2400" b="0" i="0" u="none" strike="noStrike" cap="none" normalizeH="0" baseline="0" dirty="0" smtClean="0">
              <a:ln>
                <a:noFill/>
              </a:ln>
              <a:solidFill>
                <a:srgbClr val="7030A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фон для презентації зелений"/>
          <p:cNvPicPr>
            <a:picLocks noChangeAspect="1" noChangeArrowheads="1"/>
          </p:cNvPicPr>
          <p:nvPr/>
        </p:nvPicPr>
        <p:blipFill>
          <a:blip r:embed="rId2"/>
          <a:srcRect/>
          <a:stretch>
            <a:fillRect/>
          </a:stretch>
        </p:blipFill>
        <p:spPr bwMode="auto">
          <a:xfrm>
            <a:off x="-214313" y="0"/>
            <a:ext cx="9358313" cy="6858000"/>
          </a:xfrm>
          <a:prstGeom prst="rect">
            <a:avLst/>
          </a:prstGeom>
          <a:noFill/>
        </p:spPr>
      </p:pic>
      <p:sp>
        <p:nvSpPr>
          <p:cNvPr id="2" name="Заголовок 1"/>
          <p:cNvSpPr>
            <a:spLocks noGrp="1"/>
          </p:cNvSpPr>
          <p:nvPr>
            <p:ph type="title"/>
          </p:nvPr>
        </p:nvSpPr>
        <p:spPr/>
        <p:txBody>
          <a:bodyPr>
            <a:normAutofit/>
          </a:bodyPr>
          <a:lstStyle/>
          <a:p>
            <a:r>
              <a:rPr lang="ru-RU" sz="3200" b="1" dirty="0" smtClean="0">
                <a:solidFill>
                  <a:srgbClr val="FF0000"/>
                </a:solidFill>
                <a:latin typeface="Times New Roman" pitchFamily="18" charset="0"/>
                <a:cs typeface="Times New Roman" pitchFamily="18" charset="0"/>
              </a:rPr>
              <a:t>Найди лишнее</a:t>
            </a:r>
            <a:endParaRPr lang="ru-RU" sz="32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7500" lnSpcReduction="20000"/>
          </a:bodyPr>
          <a:lstStyle/>
          <a:p>
            <a:pPr>
              <a:buNone/>
            </a:pPr>
            <a:r>
              <a:rPr lang="ru-RU" dirty="0" smtClean="0"/>
              <a:t> </a:t>
            </a:r>
            <a:r>
              <a:rPr lang="ru-RU" dirty="0" smtClean="0">
                <a:solidFill>
                  <a:srgbClr val="7030A0"/>
                </a:solidFill>
              </a:rPr>
              <a:t>Учащимся предлагаю ряд слов:</a:t>
            </a:r>
          </a:p>
          <a:p>
            <a:pPr>
              <a:buNone/>
            </a:pPr>
            <a:r>
              <a:rPr lang="ru-RU" dirty="0" smtClean="0">
                <a:solidFill>
                  <a:srgbClr val="7030A0"/>
                </a:solidFill>
              </a:rPr>
              <a:t> Единицы, десятки, сотни, тысячи (</a:t>
            </a:r>
            <a:r>
              <a:rPr lang="ru-RU" dirty="0" err="1" smtClean="0">
                <a:solidFill>
                  <a:srgbClr val="7030A0"/>
                </a:solidFill>
              </a:rPr>
              <a:t>тысячи</a:t>
            </a:r>
            <a:r>
              <a:rPr lang="ru-RU" dirty="0" smtClean="0">
                <a:solidFill>
                  <a:srgbClr val="7030A0"/>
                </a:solidFill>
              </a:rPr>
              <a:t> – такого разряда единиц не существует)</a:t>
            </a:r>
          </a:p>
          <a:p>
            <a:pPr>
              <a:buNone/>
            </a:pPr>
            <a:r>
              <a:rPr lang="ru-RU" dirty="0" smtClean="0">
                <a:solidFill>
                  <a:srgbClr val="7030A0"/>
                </a:solidFill>
              </a:rPr>
              <a:t> Прямоугольник, куб, квадрат, треугольник (куб – объемная фигура)</a:t>
            </a:r>
          </a:p>
          <a:p>
            <a:pPr>
              <a:buNone/>
            </a:pPr>
            <a:r>
              <a:rPr lang="ru-RU" dirty="0" smtClean="0">
                <a:solidFill>
                  <a:srgbClr val="7030A0"/>
                </a:solidFill>
              </a:rPr>
              <a:t>  Линейка, циркуль, угол, транспортир (угол – не является геометрическим инструментом)</a:t>
            </a:r>
          </a:p>
          <a:p>
            <a:pPr>
              <a:buNone/>
            </a:pPr>
            <a:r>
              <a:rPr lang="ru-RU" dirty="0" smtClean="0">
                <a:solidFill>
                  <a:srgbClr val="7030A0"/>
                </a:solidFill>
              </a:rPr>
              <a:t>  Усложненный вариант: 1) ограничение во времени; 2) дать объяснение принципа выбора лишнего слова.</a:t>
            </a:r>
          </a:p>
          <a:p>
            <a:pPr>
              <a:buNone/>
            </a:pPr>
            <a:r>
              <a:rPr lang="ru-RU" dirty="0" smtClean="0">
                <a:solidFill>
                  <a:srgbClr val="7030A0"/>
                </a:solidFill>
              </a:rPr>
              <a:t>  Задание: найди «лишнее» слово среди данных и вычеркни его. Это задание формирует умение выделять в словах общий признак, развивает внимание</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фон для презентації зелений"/>
          <p:cNvPicPr>
            <a:picLocks noChangeAspect="1" noChangeArrowheads="1"/>
          </p:cNvPicPr>
          <p:nvPr/>
        </p:nvPicPr>
        <p:blipFill>
          <a:blip r:embed="rId2"/>
          <a:srcRect/>
          <a:stretch>
            <a:fillRect/>
          </a:stretch>
        </p:blipFill>
        <p:spPr bwMode="auto">
          <a:xfrm>
            <a:off x="-214313" y="0"/>
            <a:ext cx="9358313" cy="6858000"/>
          </a:xfrm>
          <a:prstGeom prst="rect">
            <a:avLst/>
          </a:prstGeom>
          <a:noFill/>
        </p:spPr>
      </p:pic>
      <p:sp>
        <p:nvSpPr>
          <p:cNvPr id="2" name="Заголовок 1"/>
          <p:cNvSpPr>
            <a:spLocks noGrp="1"/>
          </p:cNvSpPr>
          <p:nvPr>
            <p:ph type="title"/>
          </p:nvPr>
        </p:nvSpPr>
        <p:spPr/>
        <p:txBody>
          <a:bodyPr>
            <a:normAutofit/>
          </a:bodyPr>
          <a:lstStyle/>
          <a:p>
            <a:r>
              <a:rPr lang="ru-RU" sz="3200" b="1" dirty="0" smtClean="0">
                <a:solidFill>
                  <a:srgbClr val="FF0000"/>
                </a:solidFill>
                <a:latin typeface="Times New Roman" pitchFamily="18" charset="0"/>
                <a:cs typeface="Times New Roman" pitchFamily="18" charset="0"/>
              </a:rPr>
              <a:t>На ошибках  учатся</a:t>
            </a:r>
            <a:endParaRPr lang="ru-RU" sz="32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500034" y="1214422"/>
            <a:ext cx="4500594" cy="4911741"/>
          </a:xfrm>
        </p:spPr>
        <p:txBody>
          <a:bodyPr>
            <a:normAutofit lnSpcReduction="10000"/>
          </a:bodyPr>
          <a:lstStyle/>
          <a:p>
            <a:pPr>
              <a:buNone/>
            </a:pPr>
            <a:r>
              <a:rPr lang="ru-RU" sz="3000" dirty="0" smtClean="0">
                <a:solidFill>
                  <a:srgbClr val="7030A0"/>
                </a:solidFill>
              </a:rPr>
              <a:t>Метод обучающей функции ошибки.</a:t>
            </a:r>
          </a:p>
          <a:p>
            <a:pPr>
              <a:buNone/>
            </a:pPr>
            <a:r>
              <a:rPr lang="ru-RU" sz="3000" dirty="0" smtClean="0">
                <a:solidFill>
                  <a:srgbClr val="7030A0"/>
                </a:solidFill>
              </a:rPr>
              <a:t>Ученикам предлагаются упражнения с заведомо неправильным решением, с допущенной ошибкой. Их задача – обнаружить ошибку и исправить решение</a:t>
            </a:r>
            <a:r>
              <a:rPr lang="ru-RU" dirty="0" smtClean="0">
                <a:solidFill>
                  <a:srgbClr val="7030A0"/>
                </a:solidFill>
              </a:rPr>
              <a:t>. </a:t>
            </a:r>
          </a:p>
          <a:p>
            <a:pPr>
              <a:buNone/>
            </a:pPr>
            <a:endParaRPr lang="ru-RU" dirty="0"/>
          </a:p>
        </p:txBody>
      </p:sp>
      <p:pic>
        <p:nvPicPr>
          <p:cNvPr id="4" name="Рисунок 3" descr="IMG_20211022_093410.jpg"/>
          <p:cNvPicPr>
            <a:picLocks noChangeAspect="1"/>
          </p:cNvPicPr>
          <p:nvPr/>
        </p:nvPicPr>
        <p:blipFill>
          <a:blip r:embed="rId3" cstate="print"/>
          <a:stretch>
            <a:fillRect/>
          </a:stretch>
        </p:blipFill>
        <p:spPr>
          <a:xfrm>
            <a:off x="5643570" y="357166"/>
            <a:ext cx="3286130" cy="52149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фон для презентації зелений"/>
          <p:cNvPicPr>
            <a:picLocks noChangeAspect="1" noChangeArrowheads="1"/>
          </p:cNvPicPr>
          <p:nvPr/>
        </p:nvPicPr>
        <p:blipFill>
          <a:blip r:embed="rId2"/>
          <a:srcRect/>
          <a:stretch>
            <a:fillRect/>
          </a:stretch>
        </p:blipFill>
        <p:spPr bwMode="auto">
          <a:xfrm>
            <a:off x="-214313" y="0"/>
            <a:ext cx="9358313" cy="6858000"/>
          </a:xfrm>
          <a:prstGeom prst="rect">
            <a:avLst/>
          </a:prstGeom>
          <a:noFill/>
        </p:spPr>
      </p:pic>
      <p:sp>
        <p:nvSpPr>
          <p:cNvPr id="2" name="Заголовок 1"/>
          <p:cNvSpPr>
            <a:spLocks noGrp="1"/>
          </p:cNvSpPr>
          <p:nvPr>
            <p:ph type="title"/>
          </p:nvPr>
        </p:nvSpPr>
        <p:spPr>
          <a:xfrm>
            <a:off x="285720" y="428604"/>
            <a:ext cx="8705880" cy="1285884"/>
          </a:xfrm>
        </p:spPr>
        <p:txBody>
          <a:bodyPr>
            <a:normAutofit fontScale="90000"/>
          </a:bodyPr>
          <a:lstStyle/>
          <a:p>
            <a:r>
              <a:rPr lang="ru-RU" dirty="0" smtClean="0">
                <a:solidFill>
                  <a:srgbClr val="FF0000"/>
                </a:solidFill>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Решение        задач       разными </a:t>
            </a:r>
            <a:br>
              <a:rPr lang="ru-RU" b="1" dirty="0" smtClean="0">
                <a:solidFill>
                  <a:srgbClr val="FF0000"/>
                </a:solidFill>
                <a:latin typeface="Times New Roman" pitchFamily="18" charset="0"/>
                <a:cs typeface="Times New Roman" pitchFamily="18" charset="0"/>
              </a:rPr>
            </a:br>
            <a:r>
              <a:rPr lang="ru-RU" b="1" dirty="0" smtClean="0">
                <a:solidFill>
                  <a:srgbClr val="FF0000"/>
                </a:solidFill>
                <a:latin typeface="Times New Roman" pitchFamily="18" charset="0"/>
                <a:cs typeface="Times New Roman" pitchFamily="18" charset="0"/>
              </a:rPr>
              <a:t>                     способами</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ru-RU" dirty="0" smtClean="0"/>
              <a:t>   </a:t>
            </a:r>
            <a:r>
              <a:rPr lang="ru-RU" dirty="0" smtClean="0">
                <a:solidFill>
                  <a:srgbClr val="7030A0"/>
                </a:solidFill>
              </a:rPr>
              <a:t>Разные методы и способы решения –</a:t>
            </a:r>
            <a:br>
              <a:rPr lang="ru-RU" dirty="0" smtClean="0">
                <a:solidFill>
                  <a:srgbClr val="7030A0"/>
                </a:solidFill>
              </a:rPr>
            </a:br>
            <a:r>
              <a:rPr lang="ru-RU" dirty="0" smtClean="0">
                <a:solidFill>
                  <a:srgbClr val="7030A0"/>
                </a:solidFill>
              </a:rPr>
              <a:t>средство развития познавательного</a:t>
            </a:r>
            <a:br>
              <a:rPr lang="ru-RU" dirty="0" smtClean="0">
                <a:solidFill>
                  <a:srgbClr val="7030A0"/>
                </a:solidFill>
              </a:rPr>
            </a:br>
            <a:r>
              <a:rPr lang="ru-RU" dirty="0" smtClean="0">
                <a:solidFill>
                  <a:srgbClr val="7030A0"/>
                </a:solidFill>
              </a:rPr>
              <a:t>интереса, умения отстаивать свою точку</a:t>
            </a:r>
            <a:br>
              <a:rPr lang="ru-RU" dirty="0" smtClean="0">
                <a:solidFill>
                  <a:srgbClr val="7030A0"/>
                </a:solidFill>
              </a:rPr>
            </a:br>
            <a:r>
              <a:rPr lang="ru-RU" dirty="0" smtClean="0">
                <a:solidFill>
                  <a:srgbClr val="7030A0"/>
                </a:solidFill>
              </a:rPr>
              <a:t>зрения, способности слышать и понимать</a:t>
            </a:r>
            <a:br>
              <a:rPr lang="ru-RU" dirty="0" smtClean="0">
                <a:solidFill>
                  <a:srgbClr val="7030A0"/>
                </a:solidFill>
              </a:rPr>
            </a:br>
            <a:r>
              <a:rPr lang="ru-RU" dirty="0" smtClean="0">
                <a:solidFill>
                  <a:srgbClr val="7030A0"/>
                </a:solidFill>
              </a:rPr>
              <a:t>других людей.</a:t>
            </a:r>
            <a:endParaRPr lang="ru-RU" dirty="0">
              <a:solidFill>
                <a:srgbClr val="7030A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397</TotalTime>
  <Words>310</Words>
  <Application>Microsoft Office PowerPoint</Application>
  <PresentationFormat>Экран (4:3)</PresentationFormat>
  <Paragraphs>27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Трек</vt:lpstr>
      <vt:lpstr>Слайд 1</vt:lpstr>
      <vt:lpstr>Слайд 2</vt:lpstr>
      <vt:lpstr>Активные методы обучения (АМО)</vt:lpstr>
      <vt:lpstr>Слайд 4</vt:lpstr>
      <vt:lpstr>Слайд 5</vt:lpstr>
      <vt:lpstr>Составлениекластера</vt:lpstr>
      <vt:lpstr>Найди лишнее</vt:lpstr>
      <vt:lpstr>На ошибках  учатся</vt:lpstr>
      <vt:lpstr>     Решение        задач       разными                       способами </vt:lpstr>
      <vt:lpstr>В столовой на тарелки раскладывали булочки и пирожки. Получилось 6 тарелок с булочками по 5 на каждой и 6 тарелок с пирожками по 3 на каждой. Сколько всего булочек и пирожков разложили?</vt:lpstr>
      <vt:lpstr>Слайд 11</vt:lpstr>
      <vt:lpstr>Слайд 12</vt:lpstr>
      <vt:lpstr>Слайд 13</vt:lpstr>
      <vt:lpstr>Слайд 14</vt:lpstr>
      <vt:lpstr>Слайд 15</vt:lpstr>
      <vt:lpstr>Слайд 16</vt:lpstr>
      <vt:lpstr>Слайд 17</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Celinnoe</cp:lastModifiedBy>
  <cp:revision>95</cp:revision>
  <dcterms:created xsi:type="dcterms:W3CDTF">2021-10-24T01:35:59Z</dcterms:created>
  <dcterms:modified xsi:type="dcterms:W3CDTF">2021-10-29T04:38:10Z</dcterms:modified>
</cp:coreProperties>
</file>