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7" r:id="rId3"/>
    <p:sldId id="260" r:id="rId4"/>
    <p:sldId id="263" r:id="rId5"/>
    <p:sldId id="266" r:id="rId6"/>
    <p:sldId id="265" r:id="rId7"/>
    <p:sldId id="272" r:id="rId8"/>
    <p:sldId id="273" r:id="rId9"/>
    <p:sldId id="274" r:id="rId10"/>
    <p:sldId id="275" r:id="rId11"/>
    <p:sldId id="267" r:id="rId12"/>
    <p:sldId id="264" r:id="rId13"/>
    <p:sldId id="269" r:id="rId14"/>
    <p:sldId id="258" r:id="rId15"/>
    <p:sldId id="257" r:id="rId16"/>
    <p:sldId id="259" r:id="rId17"/>
    <p:sldId id="270" r:id="rId18"/>
    <p:sldId id="268" r:id="rId19"/>
    <p:sldId id="26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00FF"/>
    <a:srgbClr val="CC6600"/>
    <a:srgbClr val="FFCC66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DA5B31-8D62-4849-A1F8-DC1472DF37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 descr="AVV5007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8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609600"/>
            <a:ext cx="7848600" cy="3352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4343400"/>
            <a:ext cx="7772400" cy="1981200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13B6F-4DC7-4E83-BC9D-EE3F45AF51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89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89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9D432-C09F-4C51-99B9-7A6EFA807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A4163-00B7-4C51-946F-E7EC4C6D00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D9709-8197-4F35-8A4D-266373D402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DBA9F-A153-4CC2-A05E-66C002FA61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2098E-DCB2-4CE0-B691-E91EB9F4B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12D5-D22C-45DF-9D77-34F3EAA2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71D3A-144D-4F7F-88FE-05A42E0A64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2CD5B-DD37-4872-8367-B1B7E286B5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25BA4-D84B-4737-804A-CDD25FD30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AVV50071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/>
            </a:lvl1pPr>
          </a:lstStyle>
          <a:p>
            <a:fld id="{B5D9879D-B82F-4BB4-BD89-D49BF9B28B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ead.ru/author/183606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kipkro.ru/images/kpop/rus_lit/%D0%B3%D0%B0%D1%80%D0%BC%D0%BE%D0%BD%D0%B8%D0%B7%D0%B0%D1%86%D0%B8%D1%8F/19may/Omsk/knigi_covr_avt_detjam.doc" TargetMode="External"/><Relationship Id="rId2" Type="http://schemas.openxmlformats.org/officeDocument/2006/relationships/hyperlink" Target="http://akipkro.ru/images/kpop/rus_lit/%D0%B3%D0%B0%D1%80%D0%BC%D0%BE%D0%BD%D0%B8%D0%B7%D0%B0%D1%86%D0%B8%D1%8F/19may/Omsk/Gingel_kase_metod.ppt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akipkro.ru/images/kpop/rus_lit/%D0%B3%D0%B0%D1%80%D0%BC%D0%BE%D0%BD%D0%B8%D0%B7%D0%B0%D1%86%D0%B8%D1%8F/19may/Omsk/sovr_lit_detjam.do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kipkro.ru/kpop-main/kpmop-russkiy/mezhregionalnyj-nauchno-metodicheskij-seminar-shkola-cherez-uroki-russkogo-yazyka-i-literatury-k-garmonizatsii-lichnosti/sbornik-materialov.html" TargetMode="External"/><Relationship Id="rId2" Type="http://schemas.openxmlformats.org/officeDocument/2006/relationships/hyperlink" Target="http://akipkro.ru/kpop-main/kpmop-russkiy/mezhregionalnyj-nauchno-metodicheskij-seminar-shkola-cherez-uroki-russkogo-yazyka-i-literatury-k-garmonizatsii-lichnosti/elektronnye-obrazovatelnye-resursy.html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video?q=%D0%93%D0%BE%D0%B4%20%D0%BB%D0%B8%D1%82%D0%B5%D1%80%D0%B0%D1%82%D1%83%D1%80%D1%8B&amp;section=search&amp;z=video-21900922_17113874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nfourok.ru/user/troyan-nina-vasilevna" TargetMode="External"/><Relationship Id="rId2" Type="http://schemas.openxmlformats.org/officeDocument/2006/relationships/hyperlink" Target="http://www.talant22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410604" cy="3352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Cambria" pitchFamily="18" charset="0"/>
              </a:rPr>
              <a:t>Заседание РМО учителей русского языка и литературы</a:t>
            </a:r>
            <a:endParaRPr lang="ru-RU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28 августа 2015 года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" y="428604"/>
          <a:ext cx="9143999" cy="6273940"/>
        </p:xfrm>
        <a:graphic>
          <a:graphicData uri="http://schemas.openxmlformats.org/drawingml/2006/table">
            <a:tbl>
              <a:tblPr/>
              <a:tblGrid>
                <a:gridCol w="2581915"/>
                <a:gridCol w="2364230"/>
                <a:gridCol w="2098927"/>
                <a:gridCol w="2098927"/>
              </a:tblGrid>
              <a:tr h="1111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Темы и проблемы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5-7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8-9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10-11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27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Изображение трагических событий отечественной истории, судеб русских людей в век грандиозных потрясений, революций и войн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О. Громова «Сахарный ребенок»,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Е. Ельчин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«Сталинский нос»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В. Липовецкий «Ковчег детей, или Невероятная одиссея».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А. Чудаков «Ложится мгла на старые ступени».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А.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Сегень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«Поп»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501122" cy="5657872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/>
              <a:t>ЧЕРЕЗ УРОКИ РУССКОГО ЯЗЫКА</a:t>
            </a:r>
          </a:p>
          <a:p>
            <a:pPr algn="ctr">
              <a:buNone/>
            </a:pPr>
            <a:r>
              <a:rPr lang="ru-RU" sz="2800" b="1" dirty="0" smtClean="0"/>
              <a:t>И ЛИТЕРАТУРЫ – К ГАРМОНИЗАЦИИ</a:t>
            </a:r>
          </a:p>
          <a:p>
            <a:pPr algn="ctr">
              <a:buNone/>
            </a:pPr>
            <a:r>
              <a:rPr lang="ru-RU" sz="2800" b="1" dirty="0" smtClean="0"/>
              <a:t>ЛИЧНОСТИ!</a:t>
            </a:r>
          </a:p>
          <a:p>
            <a:pPr algn="ctr">
              <a:buNone/>
            </a:pPr>
            <a:r>
              <a:rPr lang="ru-RU" sz="2800" b="1" dirty="0" smtClean="0"/>
              <a:t>СБОРНИК МАТЕРИАЛОВ ПО ИТОГАМ</a:t>
            </a:r>
          </a:p>
          <a:p>
            <a:pPr algn="ctr">
              <a:buNone/>
            </a:pPr>
            <a:r>
              <a:rPr lang="ru-RU" sz="2800" b="1" dirty="0" smtClean="0"/>
              <a:t>МЕЖРЕГИОНАЛЬНОГО НАУЧНО</a:t>
            </a:r>
          </a:p>
          <a:p>
            <a:pPr algn="ctr">
              <a:buNone/>
            </a:pPr>
            <a:r>
              <a:rPr lang="ru-RU" sz="2800" b="1" dirty="0" smtClean="0"/>
              <a:t>МЕТОДИЧЕСКОГО</a:t>
            </a:r>
          </a:p>
          <a:p>
            <a:pPr algn="ctr">
              <a:buNone/>
            </a:pPr>
            <a:r>
              <a:rPr lang="ru-RU" sz="2800" b="1" dirty="0" smtClean="0"/>
              <a:t>СЕМИНАРА-ШКОЛЫ</a:t>
            </a:r>
          </a:p>
          <a:p>
            <a:pPr algn="ctr">
              <a:buNone/>
            </a:pPr>
            <a:r>
              <a:rPr lang="ru-RU" sz="2800" dirty="0" smtClean="0"/>
              <a:t>(11 – 15 мая 2015,</a:t>
            </a:r>
          </a:p>
          <a:p>
            <a:pPr algn="ctr">
              <a:buNone/>
            </a:pPr>
            <a:r>
              <a:rPr lang="ru-RU" sz="2800" dirty="0" smtClean="0"/>
              <a:t>Алтайский государственный университет,</a:t>
            </a:r>
          </a:p>
          <a:p>
            <a:pPr algn="ctr">
              <a:buNone/>
            </a:pPr>
            <a:r>
              <a:rPr lang="ru-RU" sz="2800" dirty="0" smtClean="0"/>
              <a:t>г. Барнаул)</a:t>
            </a:r>
          </a:p>
          <a:p>
            <a:pPr algn="ct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ПРЕДСТАВЛЕНИЕ ОПЫТА БАЗОВЫХ ПЛОЩАДОК: Омская область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343400"/>
          </a:xfrm>
        </p:spPr>
        <p:txBody>
          <a:bodyPr/>
          <a:lstStyle/>
          <a:p>
            <a:r>
              <a:rPr lang="ru-RU" sz="2800" dirty="0" smtClean="0">
                <a:latin typeface="Cambria" pitchFamily="18" charset="0"/>
                <a:hlinkClick r:id="rId2"/>
              </a:rPr>
              <a:t>Кейс-метод – современная инновационная технология обучения</a:t>
            </a:r>
            <a:r>
              <a:rPr lang="ru-RU" sz="2800" dirty="0" smtClean="0">
                <a:latin typeface="Cambria" pitchFamily="18" charset="0"/>
              </a:rPr>
              <a:t>. </a:t>
            </a:r>
            <a:r>
              <a:rPr lang="ru-RU" sz="2800" dirty="0" smtClean="0">
                <a:latin typeface="Cambria" pitchFamily="18" charset="0"/>
                <a:hlinkClick r:id="rId3"/>
              </a:rPr>
              <a:t>Книги современных авторов для </a:t>
            </a:r>
            <a:r>
              <a:rPr lang="ru-RU" sz="2800" dirty="0" err="1" smtClean="0">
                <a:latin typeface="Cambria" pitchFamily="18" charset="0"/>
                <a:hlinkClick r:id="rId3"/>
              </a:rPr>
              <a:t>детей.</a:t>
            </a:r>
            <a:r>
              <a:rPr lang="ru-RU" sz="2800" dirty="0" err="1" smtClean="0">
                <a:latin typeface="Cambria" pitchFamily="18" charset="0"/>
                <a:hlinkClick r:id="rId4"/>
              </a:rPr>
              <a:t>Современная</a:t>
            </a:r>
            <a:r>
              <a:rPr lang="ru-RU" sz="2800" dirty="0" smtClean="0">
                <a:latin typeface="Cambria" pitchFamily="18" charset="0"/>
                <a:hlinkClick r:id="rId4"/>
              </a:rPr>
              <a:t> литература для </a:t>
            </a:r>
            <a:r>
              <a:rPr lang="ru-RU" sz="2800" dirty="0" err="1" smtClean="0">
                <a:latin typeface="Cambria" pitchFamily="18" charset="0"/>
                <a:hlinkClick r:id="rId4"/>
              </a:rPr>
              <a:t>детей.</a:t>
            </a:r>
            <a:r>
              <a:rPr lang="ru-RU" sz="2800" b="1" dirty="0" err="1" smtClean="0">
                <a:latin typeface="Cambria" pitchFamily="18" charset="0"/>
              </a:rPr>
              <a:t>Гингель</a:t>
            </a:r>
            <a:r>
              <a:rPr lang="ru-RU" sz="2800" b="1" dirty="0" smtClean="0">
                <a:latin typeface="Cambria" pitchFamily="18" charset="0"/>
              </a:rPr>
              <a:t> Е.А.</a:t>
            </a:r>
            <a:r>
              <a:rPr lang="ru-RU" sz="2800" dirty="0" smtClean="0">
                <a:latin typeface="Cambria" pitchFamily="18" charset="0"/>
              </a:rPr>
              <a:t> Преподаватель кафедры естественно-гуманитарных дисциплин и иностранных языков ОИРГТЭУ</a:t>
            </a:r>
          </a:p>
          <a:p>
            <a:r>
              <a:rPr lang="en-US" sz="2800" dirty="0" smtClean="0">
                <a:latin typeface="Cambria" pitchFamily="18" charset="0"/>
              </a:rPr>
              <a:t>http://akipkro.ru/kpop-main/kpmop-russkiy/mezhregionalnyj-nauchno-metodicheskij-seminar-shkola-cherez-uroki-russkogo-yazyka-i-literatury-k-garmonizatsii-lichnosti/novosti/7527-20150519-9.html</a:t>
            </a:r>
            <a:endParaRPr lang="ru-RU" sz="2800" dirty="0" smtClean="0">
              <a:latin typeface="Cambr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  <a:latin typeface="Cambria" pitchFamily="18" charset="0"/>
              </a:rPr>
              <a:t>Грантовые</a:t>
            </a:r>
            <a:r>
              <a:rPr lang="ru-RU" sz="2800" dirty="0" smtClean="0">
                <a:solidFill>
                  <a:srgbClr val="C00000"/>
                </a:solidFill>
                <a:latin typeface="Cambria" pitchFamily="18" charset="0"/>
              </a:rPr>
              <a:t> мероприятия.</a:t>
            </a:r>
            <a:br>
              <a:rPr lang="ru-RU" sz="2800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Cambria" pitchFamily="18" charset="0"/>
              </a:rPr>
              <a:t>Общественная общероссийская организация «Ассоциация </a:t>
            </a:r>
            <a:br>
              <a:rPr lang="ru-RU" sz="2800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Cambria" pitchFamily="18" charset="0"/>
              </a:rPr>
              <a:t> учителей литературы и русского языка» </a:t>
            </a:r>
            <a:endParaRPr lang="ru-RU" sz="28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12D5-D22C-45DF-9D77-34F3EAA22F2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056686"/>
            <a:ext cx="84296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mbria" pitchFamily="18" charset="0"/>
              </a:rPr>
              <a:t>Электронные образовательные ресурсы</a:t>
            </a:r>
          </a:p>
          <a:p>
            <a:r>
              <a:rPr lang="en-US" sz="2400" dirty="0" smtClean="0">
                <a:latin typeface="Cambria" pitchFamily="18" charset="0"/>
                <a:hlinkClick r:id="rId2"/>
              </a:rPr>
              <a:t>http://akipkro.ru/kpop-main/kpmop-russkiy/mezhregionalnyj-nauchno-metodicheskij-seminar-shkola-cherez-uroki-russkogo-yazyka-i-literatury-k-garmonizatsii-lichnosti/elektronnye-obrazovatelnye-resursy.html</a:t>
            </a:r>
            <a:endParaRPr lang="ru-RU" sz="2400" dirty="0" smtClean="0">
              <a:latin typeface="Cambria" pitchFamily="18" charset="0"/>
            </a:endParaRPr>
          </a:p>
          <a:p>
            <a:endParaRPr lang="ru-RU" sz="2400" dirty="0" smtClean="0">
              <a:latin typeface="Cambria" pitchFamily="18" charset="0"/>
            </a:endParaRPr>
          </a:p>
          <a:p>
            <a:r>
              <a:rPr lang="ru-RU" sz="2400" dirty="0" smtClean="0">
                <a:latin typeface="Cambria" pitchFamily="18" charset="0"/>
              </a:rPr>
              <a:t>Сборник материалов</a:t>
            </a:r>
          </a:p>
          <a:p>
            <a:r>
              <a:rPr lang="en-US" sz="2400" dirty="0" smtClean="0">
                <a:latin typeface="Cambria" pitchFamily="18" charset="0"/>
                <a:hlinkClick r:id="rId3"/>
              </a:rPr>
              <a:t>http://akipkro.ru/kpop-main/kpmop-russkiy/mezhregionalnyj-nauchno-metodicheskij-seminar-shkola-cherez-uroki-russkogo-yazyka-i-literatury-k-garmonizatsii-lichnosti/sbornik-materialov.html</a:t>
            </a:r>
            <a:endParaRPr lang="ru-RU" sz="2400" dirty="0" smtClean="0">
              <a:latin typeface="Cambria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Итоги ЕГЭ-2015 </a:t>
            </a:r>
            <a:br>
              <a:rPr lang="ru-RU" dirty="0" smtClean="0"/>
            </a:br>
            <a:r>
              <a:rPr lang="ru-RU" dirty="0" smtClean="0"/>
              <a:t>по русскому языку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14600"/>
            <a:ext cx="8229600" cy="4343400"/>
          </a:xfrm>
        </p:spPr>
        <p:txBody>
          <a:bodyPr/>
          <a:lstStyle/>
          <a:p>
            <a:r>
              <a:rPr lang="ru-RU" dirty="0" smtClean="0">
                <a:latin typeface="Cambria" pitchFamily="18" charset="0"/>
              </a:rPr>
              <a:t>Средний балл по краю – 65,48</a:t>
            </a:r>
          </a:p>
          <a:p>
            <a:r>
              <a:rPr lang="ru-RU" dirty="0" smtClean="0">
                <a:latin typeface="Cambria" pitchFamily="18" charset="0"/>
              </a:rPr>
              <a:t>Целинный район –           59,69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4A8B-2E9C-4E31-8A30-77E7D032B727}" type="slidenum">
              <a:rPr lang="en-US"/>
              <a:pPr/>
              <a:t>15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0"/>
          <a:ext cx="9144000" cy="2071678"/>
        </p:xfrm>
        <a:graphic>
          <a:graphicData uri="http://schemas.openxmlformats.org/drawingml/2006/table">
            <a:tbl>
              <a:tblPr/>
              <a:tblGrid>
                <a:gridCol w="666120"/>
                <a:gridCol w="4279312"/>
                <a:gridCol w="767046"/>
                <a:gridCol w="1534092"/>
                <a:gridCol w="767046"/>
                <a:gridCol w="565192"/>
                <a:gridCol w="565192"/>
              </a:tblGrid>
              <a:tr h="2071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МОУО/ОО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выпускников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Сдавали</a:t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Мин. балл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Макс. балл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571615"/>
          <a:ext cx="9143998" cy="5462063"/>
        </p:xfrm>
        <a:graphic>
          <a:graphicData uri="http://schemas.openxmlformats.org/drawingml/2006/table">
            <a:tbl>
              <a:tblPr/>
              <a:tblGrid>
                <a:gridCol w="666119"/>
                <a:gridCol w="4279311"/>
                <a:gridCol w="767046"/>
                <a:gridCol w="767046"/>
                <a:gridCol w="767046"/>
                <a:gridCol w="767046"/>
                <a:gridCol w="565192"/>
                <a:gridCol w="565192"/>
              </a:tblGrid>
              <a:tr h="1029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Целинный район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59,69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5809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Бочкаревская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СОШ"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"Воеводская СОШ"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"Дружбинская СОШ"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55,43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"Марушинская СОШ"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"ОвсянниковскаяСОШ"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"Побединская СОШ"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54,33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"Сухо-Чемровская средняя (полная) общеобразовательная школа"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5820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"Целинная СОШ №1"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61,38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"Целинная средняя (полная) общеобразовательная школа №2"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285728"/>
          <a:ext cx="8858279" cy="1968138"/>
        </p:xfrm>
        <a:graphic>
          <a:graphicData uri="http://schemas.openxmlformats.org/drawingml/2006/table">
            <a:tbl>
              <a:tblPr/>
              <a:tblGrid>
                <a:gridCol w="4429123"/>
                <a:gridCol w="714380"/>
                <a:gridCol w="714380"/>
                <a:gridCol w="714380"/>
                <a:gridCol w="785818"/>
                <a:gridCol w="714380"/>
                <a:gridCol w="785818"/>
              </a:tblGrid>
              <a:tr h="2411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АТЕ/ОУ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участников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7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2013 год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2013 год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-6" y="2285990"/>
          <a:ext cx="8786846" cy="4572012"/>
        </p:xfrm>
        <a:graphic>
          <a:graphicData uri="http://schemas.openxmlformats.org/drawingml/2006/table">
            <a:tbl>
              <a:tblPr/>
              <a:tblGrid>
                <a:gridCol w="590562"/>
                <a:gridCol w="3793910"/>
                <a:gridCol w="733729"/>
                <a:gridCol w="733729"/>
                <a:gridCol w="733729"/>
                <a:gridCol w="733729"/>
                <a:gridCol w="733729"/>
                <a:gridCol w="733729"/>
              </a:tblGrid>
              <a:tr h="381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5809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"Бочкаревская СОШ"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61,70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61,91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"Воеводская СОШ"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67,50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61,55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62,63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Дружбинская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55,43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53,20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63,60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"Марушинская СОШ"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"ОвсянниковскаяСОШ"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61,50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"Побединская СОШ"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54,33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53,40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67,67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5819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МКОУ "Сухо-Чемровская средняя (полная) общеобразовательная школа"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5820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"Целинная СОШ №1"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61,38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61,61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64,72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"Целинная средняя (полная) общеобразовательная школа №2"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62,50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Целинный район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59,69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61,86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44" marR="670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Анализ выполнения </a:t>
            </a:r>
            <a:r>
              <a:rPr lang="ru-RU" sz="3600" dirty="0" smtClean="0"/>
              <a:t>заданий 1-24 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714488"/>
          <a:ext cx="8572562" cy="1671456"/>
        </p:xfrm>
        <a:graphic>
          <a:graphicData uri="http://schemas.openxmlformats.org/drawingml/2006/table">
            <a:tbl>
              <a:tblPr/>
              <a:tblGrid>
                <a:gridCol w="820690"/>
                <a:gridCol w="746206"/>
                <a:gridCol w="746206"/>
                <a:gridCol w="595881"/>
                <a:gridCol w="595881"/>
                <a:gridCol w="595881"/>
                <a:gridCol w="746206"/>
                <a:gridCol w="595881"/>
                <a:gridCol w="595881"/>
                <a:gridCol w="746206"/>
                <a:gridCol w="595881"/>
                <a:gridCol w="595881"/>
                <a:gridCol w="595881"/>
              </a:tblGrid>
              <a:tr h="835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3929066"/>
          <a:ext cx="8572564" cy="2028646"/>
        </p:xfrm>
        <a:graphic>
          <a:graphicData uri="http://schemas.openxmlformats.org/drawingml/2006/table">
            <a:tbl>
              <a:tblPr/>
              <a:tblGrid>
                <a:gridCol w="779324"/>
                <a:gridCol w="779324"/>
                <a:gridCol w="779324"/>
                <a:gridCol w="779324"/>
                <a:gridCol w="779324"/>
                <a:gridCol w="779324"/>
                <a:gridCol w="779324"/>
                <a:gridCol w="779324"/>
                <a:gridCol w="779324"/>
                <a:gridCol w="779324"/>
                <a:gridCol w="779324"/>
              </a:tblGrid>
              <a:tr h="1014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Анализ </a:t>
            </a:r>
            <a:r>
              <a:rPr lang="ru-RU" smtClean="0"/>
              <a:t>выполнения </a:t>
            </a:r>
            <a:r>
              <a:rPr lang="ru-RU" smtClean="0"/>
              <a:t>задания 25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2" y="1857364"/>
          <a:ext cx="9144001" cy="1928826"/>
        </p:xfrm>
        <a:graphic>
          <a:graphicData uri="http://schemas.openxmlformats.org/drawingml/2006/table">
            <a:tbl>
              <a:tblPr/>
              <a:tblGrid>
                <a:gridCol w="761443"/>
                <a:gridCol w="761443"/>
                <a:gridCol w="761443"/>
                <a:gridCol w="761443"/>
                <a:gridCol w="761443"/>
                <a:gridCol w="762398"/>
                <a:gridCol w="762398"/>
                <a:gridCol w="762398"/>
                <a:gridCol w="762398"/>
                <a:gridCol w="762398"/>
                <a:gridCol w="762398"/>
                <a:gridCol w="762398"/>
              </a:tblGrid>
              <a:tr h="9644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4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91,1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62,5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85,4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59,2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75,6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52,3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37,6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55,1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Calibri"/>
                          <a:ea typeface="Calibri"/>
                          <a:cs typeface="Times New Roman"/>
                        </a:rPr>
                        <a:t>99,4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Calibri"/>
                          <a:cs typeface="Times New Roman"/>
                        </a:rPr>
                        <a:t>97,9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https://vk.com/video?q=%D0%93%D0%BE%D0%B4%20%D0%BB%D0%B8%D1%82%D0%B5%D1%80%D0%B0%D1%82%D1%83%D1%80%D1%8B&amp;section=search&amp;z=video-21900922_171138749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7185-B46B-4244-A18B-CC0A6859B2D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sz="3600" dirty="0" smtClean="0">
                <a:solidFill>
                  <a:srgbClr val="C00000"/>
                </a:solidFill>
                <a:latin typeface="Cambria" pitchFamily="18" charset="0"/>
              </a:rPr>
              <a:t>Задачи РМО на 2015-2016 </a:t>
            </a:r>
            <a:r>
              <a:rPr lang="ru-RU" sz="3600" dirty="0" err="1" smtClean="0">
                <a:solidFill>
                  <a:srgbClr val="C00000"/>
                </a:solidFill>
                <a:latin typeface="Cambria" pitchFamily="18" charset="0"/>
              </a:rPr>
              <a:t>уч.год</a:t>
            </a:r>
            <a:endParaRPr lang="ru-RU" sz="3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50072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1800" dirty="0" smtClean="0">
                <a:latin typeface="Cambria" pitchFamily="18" charset="0"/>
              </a:rPr>
              <a:t> изучение условий реализации ФГОС в основной школе по предметам «Русский язык. Литература»;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latin typeface="Cambria" pitchFamily="18" charset="0"/>
              </a:rPr>
              <a:t> тиражирование инновационного опыта педагогов в обновлении содержания предметной области «Филология» в  контексте ФГОС ООО;</a:t>
            </a:r>
          </a:p>
          <a:p>
            <a:pPr>
              <a:buFont typeface="Wingdings" pitchFamily="2" charset="2"/>
              <a:buChar char="ü"/>
            </a:pPr>
            <a:r>
              <a:rPr lang="ru-RU" sz="1800" smtClean="0">
                <a:latin typeface="Cambria" pitchFamily="18" charset="0"/>
              </a:rPr>
              <a:t>усиление </a:t>
            </a:r>
            <a:r>
              <a:rPr lang="ru-RU" sz="1800" dirty="0" smtClean="0">
                <a:latin typeface="Cambria" pitchFamily="18" charset="0"/>
              </a:rPr>
              <a:t>воспитательного потенциала урочной и внеурочной образовательной деятельности учителей путём привлечения школьников к участию в школьных, муниципальных, региональных, федеральных мероприятиях, конкурсах, конференциях;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latin typeface="Cambria" pitchFamily="18" charset="0"/>
              </a:rPr>
              <a:t> научно-методическая подготовка учителей по подготовке учащихся к государственной аттестации в форме ГИА и ЕГЭ;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latin typeface="Cambria" pitchFamily="18" charset="0"/>
              </a:rPr>
              <a:t>развитие мотивации педагогов к самообразованию, дальнейшему профессиональному росту, к поиску новых подходов преподавания дисциплин гуманитарного цикла;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latin typeface="Cambria" pitchFamily="18" charset="0"/>
              </a:rPr>
              <a:t>продолжение работы по совершенствованию педагогического мастерства учителей, их профессионального уровня посредством выступления на методических заседаниях, работы по теме самообразования, творческих отчетов, публикаций в периодической печати,  открытых уроков, обучения на курсах повышения квалификации. 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70FD-FF75-48A0-B57C-AF1238CCF8C8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Cambria" pitchFamily="18" charset="0"/>
                <a:ea typeface="+mn-ea"/>
                <a:cs typeface="+mn-cs"/>
              </a:rPr>
              <a:t>Т</a:t>
            </a:r>
            <a:r>
              <a:rPr lang="ru-RU" sz="2800" dirty="0" smtClean="0">
                <a:solidFill>
                  <a:srgbClr val="C00000"/>
                </a:solidFill>
                <a:latin typeface="Cambria" pitchFamily="18" charset="0"/>
                <a:ea typeface="+mn-ea"/>
                <a:cs typeface="+mn-cs"/>
              </a:rPr>
              <a:t>ематические направления </a:t>
            </a:r>
            <a:br>
              <a:rPr lang="ru-RU" sz="2800" dirty="0" smtClean="0">
                <a:solidFill>
                  <a:srgbClr val="C00000"/>
                </a:solidFill>
                <a:latin typeface="Cambria" pitchFamily="18" charset="0"/>
                <a:ea typeface="+mn-ea"/>
                <a:cs typeface="+mn-cs"/>
              </a:rPr>
            </a:br>
            <a:r>
              <a:rPr lang="ru-RU" sz="2800" dirty="0" smtClean="0">
                <a:solidFill>
                  <a:srgbClr val="C00000"/>
                </a:solidFill>
                <a:latin typeface="Cambria" pitchFamily="18" charset="0"/>
                <a:ea typeface="+mn-ea"/>
                <a:cs typeface="+mn-cs"/>
              </a:rPr>
              <a:t>Конкурса в Алтайском крае</a:t>
            </a:r>
            <a:endParaRPr lang="ru-RU" sz="28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1546"/>
            <a:ext cx="9144000" cy="5400700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«</a:t>
            </a:r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Известные предприниматели-меценаты Алтайского края»;</a:t>
            </a:r>
          </a:p>
          <a:p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«Литературное произведение о Великой Отечественной войне»;</a:t>
            </a:r>
          </a:p>
          <a:p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«Биография и творчество С.А. Есенина»;</a:t>
            </a:r>
          </a:p>
          <a:p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«Биография и творчество А.П. Чехова»;</a:t>
            </a:r>
          </a:p>
          <a:p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«45 лет первой публикации сборника рассказов В.М. 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Шукшина «Земляки</a:t>
            </a:r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»;</a:t>
            </a:r>
          </a:p>
          <a:p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«250 лет первой публикации книги «Басни» И.А. Крылова»;</a:t>
            </a:r>
          </a:p>
          <a:p>
            <a:r>
              <a:rPr lang="ru-RU" sz="2400" dirty="0">
                <a:solidFill>
                  <a:schemeClr val="tx1"/>
                </a:solidFill>
                <a:latin typeface="Cambria" pitchFamily="18" charset="0"/>
              </a:rPr>
              <a:t>«75 лет повести А.П. Гайдара «Тимур и его команда».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    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000" b="1" i="1" dirty="0" smtClean="0">
                <a:solidFill>
                  <a:schemeClr val="tx1"/>
                </a:solidFill>
                <a:latin typeface="Cambria" pitchFamily="18" charset="0"/>
              </a:rPr>
              <a:t>Тему </a:t>
            </a:r>
            <a:r>
              <a:rPr lang="ru-RU" sz="2000" b="1" i="1" dirty="0">
                <a:solidFill>
                  <a:schemeClr val="tx1"/>
                </a:solidFill>
                <a:latin typeface="Cambria" pitchFamily="18" charset="0"/>
              </a:rPr>
              <a:t>конкурсной работы участник Конкурса </a:t>
            </a:r>
            <a:r>
              <a:rPr lang="ru-RU" sz="2000" b="1" i="1" dirty="0" smtClean="0">
                <a:solidFill>
                  <a:schemeClr val="tx1"/>
                </a:solidFill>
                <a:latin typeface="Cambria" pitchFamily="18" charset="0"/>
              </a:rPr>
              <a:t>формулирует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Cambria" pitchFamily="18" charset="0"/>
              </a:rPr>
              <a:t> самостоятельно </a:t>
            </a:r>
            <a:r>
              <a:rPr lang="ru-RU" sz="2000" b="1" i="1" dirty="0">
                <a:solidFill>
                  <a:schemeClr val="tx1"/>
                </a:solidFill>
                <a:latin typeface="Cambria" pitchFamily="18" charset="0"/>
              </a:rPr>
              <a:t>в рамках выбранного им </a:t>
            </a:r>
            <a:r>
              <a:rPr lang="ru-RU" sz="2000" b="1" i="1" dirty="0" smtClean="0">
                <a:solidFill>
                  <a:schemeClr val="tx1"/>
                </a:solidFill>
                <a:latin typeface="Cambria" pitchFamily="18" charset="0"/>
              </a:rPr>
              <a:t>тематического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Cambria" pitchFamily="18" charset="0"/>
              </a:rPr>
              <a:t>направления</a:t>
            </a:r>
            <a:r>
              <a:rPr lang="ru-RU" sz="2000" b="1" i="1" dirty="0">
                <a:solidFill>
                  <a:schemeClr val="tx1"/>
                </a:solidFill>
                <a:latin typeface="Cambria" pitchFamily="18" charset="0"/>
              </a:rPr>
              <a:t>.</a:t>
            </a:r>
            <a:endParaRPr lang="ru-RU" sz="2000" b="1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592935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3200" dirty="0" smtClean="0">
                <a:latin typeface="Cambria" pitchFamily="18" charset="0"/>
              </a:rPr>
              <a:t>1 этап (очный) проводится на базе образовательной организации.</a:t>
            </a:r>
          </a:p>
          <a:p>
            <a:pPr>
              <a:buNone/>
            </a:pPr>
            <a:r>
              <a:rPr lang="ru-RU" sz="3200" dirty="0" smtClean="0">
                <a:latin typeface="Cambria" pitchFamily="18" charset="0"/>
              </a:rPr>
              <a:t>     Приём заявок на участие, написание конкурсных работ, определение победителей и направление работ-победителей на следующий этап - </a:t>
            </a:r>
            <a:r>
              <a:rPr lang="ru-RU" sz="3200" b="1" dirty="0" smtClean="0">
                <a:solidFill>
                  <a:srgbClr val="C00000"/>
                </a:solidFill>
                <a:latin typeface="Cambria" pitchFamily="18" charset="0"/>
              </a:rPr>
              <a:t>до 25 сентября 2015 года.</a:t>
            </a:r>
          </a:p>
          <a:p>
            <a:r>
              <a:rPr lang="en-US" sz="3200" dirty="0" smtClean="0">
                <a:hlinkClick r:id="rId2"/>
              </a:rPr>
              <a:t>http://www.talant22.ru/</a:t>
            </a:r>
            <a:endParaRPr lang="ru-RU" sz="3200" dirty="0" smtClean="0"/>
          </a:p>
          <a:p>
            <a:r>
              <a:rPr lang="en-US" sz="3200" dirty="0" smtClean="0">
                <a:hlinkClick r:id="rId3"/>
              </a:rPr>
              <a:t>http://infourok.ru/user/troyan-nina-vasilevna</a:t>
            </a:r>
            <a:r>
              <a:rPr lang="ru-RU" sz="3200" dirty="0" smtClean="0"/>
              <a:t> </a:t>
            </a:r>
          </a:p>
          <a:p>
            <a:pPr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Cambria" pitchFamily="18" charset="0"/>
              </a:rPr>
              <a:t>Год литературы. </a:t>
            </a:r>
            <a:br>
              <a:rPr lang="ru-RU" sz="3200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Cambria" pitchFamily="18" charset="0"/>
              </a:rPr>
              <a:t>Рекомендуемые мероприятия</a:t>
            </a:r>
            <a:endParaRPr lang="ru-RU" sz="32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07209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ambria" pitchFamily="18" charset="0"/>
              </a:rPr>
              <a:t>Мероприятия (конференции, семинары, круглые столы, творческие вечера, выставки и пр.), посвященные памяти писателей, исследователей книжной культуры и поэтов –юбиляров 2015 года. 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ambria" pitchFamily="18" charset="0"/>
              </a:rPr>
              <a:t>Проект «Культурная карта Алтайского края (литература)».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ambria" pitchFamily="18" charset="0"/>
              </a:rPr>
              <a:t>Краеведческие акции «Увлекательное путешествие по литературным местам для детей и взрослых»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ambria" pitchFamily="18" charset="0"/>
              </a:rPr>
              <a:t>Конкурсы детского рисунка, посвященные литературным произведениям.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Cambria" pitchFamily="18" charset="0"/>
              </a:rPr>
              <a:t>Фестиваль «Литературные сезоны».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Cambria" pitchFamily="18" charset="0"/>
              </a:rPr>
              <a:t>Конкурсные мероприятия, посвящённые Году литературы</a:t>
            </a:r>
            <a:endParaRPr lang="ru-RU" sz="32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ru-RU" dirty="0" smtClean="0">
                <a:latin typeface="Cambria" pitchFamily="18" charset="0"/>
              </a:rPr>
              <a:t>Муниципальная научно-</a:t>
            </a:r>
          </a:p>
          <a:p>
            <a:pPr marL="742950" indent="-742950">
              <a:buNone/>
            </a:pPr>
            <a:r>
              <a:rPr lang="ru-RU" dirty="0" smtClean="0">
                <a:latin typeface="Cambria" pitchFamily="18" charset="0"/>
              </a:rPr>
              <a:t>практическая конференция</a:t>
            </a:r>
          </a:p>
          <a:p>
            <a:pPr marL="742950" indent="-742950">
              <a:buNone/>
            </a:pPr>
            <a:r>
              <a:rPr lang="ru-RU" dirty="0" smtClean="0">
                <a:latin typeface="Cambria" pitchFamily="18" charset="0"/>
              </a:rPr>
              <a:t>«Литературный Алтай».</a:t>
            </a:r>
          </a:p>
          <a:p>
            <a:pPr marL="742950" indent="-742950">
              <a:buNone/>
            </a:pPr>
            <a:endParaRPr lang="ru-RU" dirty="0" smtClean="0"/>
          </a:p>
          <a:p>
            <a:pPr marL="742950" indent="-742950">
              <a:buNone/>
            </a:pPr>
            <a:r>
              <a:rPr lang="ru-RU" dirty="0" smtClean="0"/>
              <a:t>2. </a:t>
            </a:r>
            <a:r>
              <a:rPr lang="ru-RU" dirty="0" smtClean="0">
                <a:latin typeface="Cambria" pitchFamily="18" charset="0"/>
              </a:rPr>
              <a:t>Публичные уроки чтения. Конкурс</a:t>
            </a:r>
          </a:p>
          <a:p>
            <a:pPr marL="742950" indent="-742950">
              <a:buNone/>
            </a:pPr>
            <a:r>
              <a:rPr lang="ru-RU" dirty="0" smtClean="0">
                <a:latin typeface="Cambria" pitchFamily="18" charset="0"/>
              </a:rPr>
              <a:t>методических разработок.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Cambria" pitchFamily="18" charset="0"/>
              </a:rPr>
              <a:t>Публичные уроки чтения </a:t>
            </a:r>
            <a:r>
              <a:rPr lang="ru-RU" sz="3600" smtClean="0">
                <a:solidFill>
                  <a:srgbClr val="C00000"/>
                </a:solidFill>
                <a:latin typeface="Cambria" pitchFamily="18" charset="0"/>
              </a:rPr>
              <a:t>в </a:t>
            </a:r>
            <a:br>
              <a:rPr lang="ru-RU" sz="360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ru-RU" sz="3600" smtClean="0">
                <a:solidFill>
                  <a:srgbClr val="C00000"/>
                </a:solidFill>
                <a:latin typeface="Cambria" pitchFamily="18" charset="0"/>
              </a:rPr>
              <a:t>Год </a:t>
            </a:r>
            <a:r>
              <a:rPr lang="ru-RU" sz="3600" dirty="0" smtClean="0">
                <a:solidFill>
                  <a:srgbClr val="C00000"/>
                </a:solidFill>
                <a:latin typeface="Cambria" pitchFamily="18" charset="0"/>
              </a:rPr>
              <a:t>литературы</a:t>
            </a:r>
            <a:endParaRPr lang="ru-RU" sz="3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</a:rPr>
              <a:t>Суть публичного урока состоит в том, чтобы организовать живой образовательный диалог  между разными поколениями детей и взрослых – </a:t>
            </a:r>
            <a:r>
              <a:rPr lang="ru-RU" dirty="0" err="1" smtClean="0">
                <a:latin typeface="Cambria" pitchFamily="18" charset="0"/>
              </a:rPr>
              <a:t>полилог</a:t>
            </a:r>
            <a:r>
              <a:rPr lang="ru-RU" dirty="0" smtClean="0">
                <a:latin typeface="Cambria" pitchFamily="18" charset="0"/>
              </a:rPr>
              <a:t> поколений.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</a:rPr>
              <a:t>Публичные уроки чтения должны быть посвящены проблемам современной литературы, теме памяти, нравственным вопросам бытия, столкновению «войны и мира» в жизни современного общества.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4163-00B7-4C51-946F-E7EC4C6D00C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Cambria" pitchFamily="18" charset="0"/>
              </a:rPr>
              <a:t>Современная литература для детей</a:t>
            </a:r>
            <a:endParaRPr lang="ru-RU" sz="3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Cambria" pitchFamily="18" charset="0"/>
              </a:rPr>
              <a:t>А.Жвалевский</a:t>
            </a:r>
            <a:r>
              <a:rPr lang="ru-RU" dirty="0" smtClean="0">
                <a:latin typeface="Cambria" pitchFamily="18" charset="0"/>
              </a:rPr>
              <a:t>, Е.Пастернак. «Я хочу в школу!», «Время всегда хорошее».</a:t>
            </a:r>
          </a:p>
          <a:p>
            <a:r>
              <a:rPr lang="ru-RU" dirty="0" smtClean="0">
                <a:latin typeface="Cambria" pitchFamily="18" charset="0"/>
              </a:rPr>
              <a:t>Е.Мурашова. «Класс коррекции».</a:t>
            </a:r>
          </a:p>
          <a:p>
            <a:r>
              <a:rPr lang="ru-RU" dirty="0" smtClean="0">
                <a:latin typeface="Cambria" pitchFamily="18" charset="0"/>
              </a:rPr>
              <a:t>Д.Рубина. «Когда же пойдёт снег?»</a:t>
            </a:r>
          </a:p>
          <a:p>
            <a:r>
              <a:rPr lang="ru-RU" dirty="0" smtClean="0">
                <a:latin typeface="Cambria" pitchFamily="18" charset="0"/>
              </a:rPr>
              <a:t>Л.Улицкая. «Капустное чудо».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«Литература в школе», №9, 2015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«Уроки литературы», №8-9, 2015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29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Презентация29</Template>
  <TotalTime>328</TotalTime>
  <Words>978</Words>
  <Application>Microsoft Office PowerPoint</Application>
  <PresentationFormat>Экран (4:3)</PresentationFormat>
  <Paragraphs>347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Презентация29</vt:lpstr>
      <vt:lpstr>Заседание РМО учителей русского языка и литературы</vt:lpstr>
      <vt:lpstr>Задачи РМО на 2015-2016 уч.год</vt:lpstr>
      <vt:lpstr>Тематические направления  Конкурса в Алтайском крае</vt:lpstr>
      <vt:lpstr>Слайд 4</vt:lpstr>
      <vt:lpstr>Год литературы.  Рекомендуемые мероприятия</vt:lpstr>
      <vt:lpstr>Конкурсные мероприятия, посвящённые Году литературы</vt:lpstr>
      <vt:lpstr>Публичные уроки чтения в  Год литературы</vt:lpstr>
      <vt:lpstr>Слайд 8</vt:lpstr>
      <vt:lpstr>Современная литература для детей</vt:lpstr>
      <vt:lpstr>Слайд 10</vt:lpstr>
      <vt:lpstr>Слайд 11</vt:lpstr>
      <vt:lpstr>ПРЕДСТАВЛЕНИЕ ОПЫТА БАЗОВЫХ ПЛОЩАДОК: Омская область</vt:lpstr>
      <vt:lpstr>Грантовые мероприятия. Общественная общероссийская организация «Ассоциация   учителей литературы и русского языка» </vt:lpstr>
      <vt:lpstr>Итоги ЕГЭ-2015  по русскому языку</vt:lpstr>
      <vt:lpstr>Слайд 15</vt:lpstr>
      <vt:lpstr>Слайд 16</vt:lpstr>
      <vt:lpstr>Анализ выполнения заданий 1-24 </vt:lpstr>
      <vt:lpstr>Анализ выполнения задания 25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Елена</cp:lastModifiedBy>
  <cp:revision>42</cp:revision>
  <dcterms:created xsi:type="dcterms:W3CDTF">2015-08-22T17:56:51Z</dcterms:created>
  <dcterms:modified xsi:type="dcterms:W3CDTF">2015-09-13T17:57:25Z</dcterms:modified>
</cp:coreProperties>
</file>