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85" r:id="rId6"/>
    <p:sldId id="272" r:id="rId7"/>
    <p:sldId id="267" r:id="rId8"/>
    <p:sldId id="266" r:id="rId9"/>
    <p:sldId id="284" r:id="rId10"/>
    <p:sldId id="270" r:id="rId11"/>
    <p:sldId id="259" r:id="rId12"/>
    <p:sldId id="261" r:id="rId13"/>
    <p:sldId id="269" r:id="rId14"/>
    <p:sldId id="280" r:id="rId15"/>
    <p:sldId id="278" r:id="rId16"/>
    <p:sldId id="279" r:id="rId17"/>
    <p:sldId id="283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56" autoAdjust="0"/>
    <p:restoredTop sz="94689" autoAdjust="0"/>
  </p:normalViewPr>
  <p:slideViewPr>
    <p:cSldViewPr>
      <p:cViewPr>
        <p:scale>
          <a:sx n="80" d="100"/>
          <a:sy n="80" d="100"/>
        </p:scale>
        <p:origin x="-180" y="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1500197"/>
          </a:xfrm>
        </p:spPr>
        <p:txBody>
          <a:bodyPr>
            <a:normAutofit/>
          </a:bodyPr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348880"/>
            <a:ext cx="6700862" cy="285274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Слово и его лексическое значение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EE081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solidFill>
                  <a:srgbClr val="EE081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Лексика- словарный состав языка.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Лексикология- наука о словарном составе языка.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Лексикограф- специалист по лексикографии.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Лексикография- теория и практика составления словарей.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Лексиколог- специалист по лексикологии.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Лексикон- запас слов, лексика.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ан1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4" descr="e429511fc01f1532c94cbb0eeaf866e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1700213"/>
            <a:ext cx="5143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124075" y="692150"/>
            <a:ext cx="5976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000">
                <a:solidFill>
                  <a:schemeClr val="accent2"/>
                </a:solidFill>
                <a:latin typeface="Arial" pitchFamily="34" charset="0"/>
              </a:rPr>
              <a:t>Зарядка для глаз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ан3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852738"/>
            <a:ext cx="13430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54106E-7 C -0.21285 0.27504 -0.42535 0.55008 -0.43767 0.4719 C -0.45 0.39371 -0.22292 -0.46194 -0.07413 -0.46865 C 0.07448 -0.47536 0.38194 0.42239 0.45538 0.43118 C 0.52882 0.43998 0.5066 -0.4129 0.36701 -0.41545 C 0.22743 -0.41799 -0.38976 0.29424 -0.38229 0.41546 C -0.37483 0.53667 0.27951 0.32964 0.41163 0.31205 " pathEditMode="relative" ptsTypes="aaaaaaA">
                                      <p:cBhvr>
                                        <p:cTn id="6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5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934 0.0044 C 0.49444 -0.27029 0.31007 -0.50774 0.06285 -0.52439 C -0.17344 -0.5445 -0.39392 -0.36046 -0.40851 -0.09387 C -0.42691 0.15168 -0.27257 0.38174 -0.05104 0.39792 C 0.15104 0.41041 0.34306 0.25827 0.35781 0.02937 C 0.3724 -0.17965 0.2434 -0.37687 0.05573 -0.39352 C -0.11753 -0.40531 -0.28021 -0.27815 -0.29097 -0.08578 C -0.30174 0.08625 -0.19896 0.25434 -0.04392 0.26266 C 0.09618 0.27515 0.22865 0.17665 0.24028 0.02058 C 0.24722 -0.11838 0.16979 -0.25387 0.04809 -0.26289 C -0.05851 -0.27029 -0.16563 -0.19607 -0.17344 -0.07722 C -0.18021 0.02521 -0.12517 0.12324 -0.03611 0.13156 C 0.0375 0.13943 0.11458 0.0948 0.1184 0.01249 C 0.12569 -0.05318 0.09618 -0.12277 0.04132 -0.13086 C -0.00382 -0.13086 -0.04774 -0.11514 -0.05469 -0.06959 C -0.05851 -0.04046 -0.05104 -0.01179 -0.02917 -3.87283E-6 C -0.0184 0.0044 -0.01076 0.0044 2.77778E-7 -3.87283E-6 " pathEditMode="relative" rAng="0" ptsTypes="fffffffffffffffff">
                                      <p:cBhvr>
                                        <p:cTn id="9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6" y="-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5.75989E-7 L -0.37795 0.40921 " pathEditMode="relative" ptsTypes="AA">
                                      <p:cBhvr>
                                        <p:cTn id="12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795 0.40921 L -0.02361 -0.41961 " pathEditMode="relative" ptsTypes="AA">
                                      <p:cBhvr>
                                        <p:cTn id="15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41961 L 0.41736 0.34629 " pathEditMode="relative" ptsTypes="AA">
                                      <p:cBhvr>
                                        <p:cTn id="18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656 0.01711 L -0.37795 -0.4196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«Угадай слово»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1. Вся одежда человека, шкаф для одежды.</a:t>
            </a:r>
          </a:p>
          <a:p>
            <a:pPr lvl="0">
              <a:buNone/>
            </a:pPr>
            <a:r>
              <a:rPr lang="ru-RU" dirty="0" smtClean="0"/>
              <a:t>2. Большая тарелка, вкусная еда.</a:t>
            </a:r>
          </a:p>
          <a:p>
            <a:pPr lvl="0">
              <a:buNone/>
            </a:pPr>
            <a:r>
              <a:rPr lang="ru-RU" dirty="0" smtClean="0"/>
              <a:t>3. Небольшая книжка.</a:t>
            </a:r>
          </a:p>
          <a:p>
            <a:pPr lvl="0">
              <a:buNone/>
            </a:pPr>
            <a:r>
              <a:rPr lang="ru-RU" dirty="0" smtClean="0"/>
              <a:t>4. Группа специалистов, решающих вопрос о присуждении премии или награды на конкурсах, выставках.</a:t>
            </a:r>
          </a:p>
          <a:p>
            <a:pPr lvl="0">
              <a:buNone/>
            </a:pPr>
            <a:r>
              <a:rPr lang="ru-RU" dirty="0" smtClean="0"/>
              <a:t>5. Помещение для торговли чем-нибудь.</a:t>
            </a:r>
          </a:p>
          <a:p>
            <a:pPr lvl="0">
              <a:buNone/>
            </a:pPr>
            <a:r>
              <a:rPr lang="ru-RU" dirty="0" smtClean="0"/>
              <a:t>6. Небольшая костистая рыба, щётка для мытья посуды.</a:t>
            </a:r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ru-RU" dirty="0" smtClean="0"/>
              <a:t>1. Вся одежда человека, шкаф для одежды  </a:t>
            </a:r>
            <a:r>
              <a:rPr lang="ru-RU" dirty="0" smtClean="0">
                <a:solidFill>
                  <a:srgbClr val="C00000"/>
                </a:solidFill>
              </a:rPr>
              <a:t>(</a:t>
            </a:r>
            <a:r>
              <a:rPr lang="ru-RU" b="1" dirty="0" smtClean="0">
                <a:solidFill>
                  <a:srgbClr val="C00000"/>
                </a:solidFill>
              </a:rPr>
              <a:t>гардероб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</a:p>
          <a:p>
            <a:pPr lvl="0">
              <a:buNone/>
            </a:pPr>
            <a:r>
              <a:rPr lang="ru-RU" dirty="0" smtClean="0"/>
              <a:t>2. Большая тарелка, вкусная еда </a:t>
            </a:r>
            <a:r>
              <a:rPr lang="ru-RU" dirty="0" smtClean="0">
                <a:solidFill>
                  <a:srgbClr val="C00000"/>
                </a:solidFill>
              </a:rPr>
              <a:t>(</a:t>
            </a:r>
            <a:r>
              <a:rPr lang="ru-RU" b="1" dirty="0" smtClean="0">
                <a:solidFill>
                  <a:srgbClr val="C00000"/>
                </a:solidFill>
              </a:rPr>
              <a:t>блюдо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</a:p>
          <a:p>
            <a:pPr lvl="0">
              <a:buNone/>
            </a:pPr>
            <a:r>
              <a:rPr lang="ru-RU" dirty="0" smtClean="0"/>
              <a:t>3. Небольшая книжка </a:t>
            </a: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b="1" dirty="0" smtClean="0">
                <a:solidFill>
                  <a:srgbClr val="C00000"/>
                </a:solidFill>
              </a:rPr>
              <a:t>брошюра).</a:t>
            </a:r>
          </a:p>
          <a:p>
            <a:pPr lvl="0">
              <a:buNone/>
            </a:pPr>
            <a:r>
              <a:rPr lang="ru-RU" dirty="0" smtClean="0"/>
              <a:t>4. Группа специалистов, решающих вопрос о присуждении премии или награды на конкурсах, выставках </a:t>
            </a:r>
            <a:r>
              <a:rPr lang="ru-RU" b="1" dirty="0" smtClean="0">
                <a:solidFill>
                  <a:srgbClr val="C00000"/>
                </a:solidFill>
              </a:rPr>
              <a:t>(жюри).</a:t>
            </a:r>
          </a:p>
          <a:p>
            <a:pPr lvl="0">
              <a:buNone/>
            </a:pPr>
            <a:r>
              <a:rPr lang="ru-RU" dirty="0" smtClean="0"/>
              <a:t>5</a:t>
            </a:r>
            <a:r>
              <a:rPr lang="ru-RU" b="1" dirty="0" smtClean="0"/>
              <a:t>. </a:t>
            </a:r>
            <a:r>
              <a:rPr lang="ru-RU" dirty="0" smtClean="0"/>
              <a:t>Помещение для торговли чем-нибудь </a:t>
            </a:r>
            <a:r>
              <a:rPr lang="ru-RU" b="1" dirty="0" smtClean="0">
                <a:solidFill>
                  <a:srgbClr val="C00000"/>
                </a:solidFill>
              </a:rPr>
              <a:t>(магазин).</a:t>
            </a:r>
          </a:p>
          <a:p>
            <a:pPr lvl="0">
              <a:buNone/>
            </a:pPr>
            <a:r>
              <a:rPr lang="ru-RU" dirty="0" smtClean="0"/>
              <a:t>6. Небольшая костистая рыба, щётка для мытья посуды </a:t>
            </a:r>
            <a:r>
              <a:rPr lang="ru-RU" b="1" dirty="0" smtClean="0">
                <a:solidFill>
                  <a:srgbClr val="C00000"/>
                </a:solidFill>
              </a:rPr>
              <a:t>(ёрш)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 каком ряду лексическое значение одного из слов определено неверно?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1. Сувенир - подарок, изделие на память о городе, стране.</a:t>
            </a:r>
          </a:p>
          <a:p>
            <a:pPr lvl="0">
              <a:buNone/>
            </a:pPr>
            <a:r>
              <a:rPr lang="ru-RU" dirty="0" smtClean="0"/>
              <a:t>2. Торец- боковая сторона дома.</a:t>
            </a:r>
          </a:p>
          <a:p>
            <a:pPr lvl="0">
              <a:buNone/>
            </a:pPr>
            <a:r>
              <a:rPr lang="ru-RU" dirty="0" smtClean="0"/>
              <a:t>3. Уникальный- единственный в своём роде.</a:t>
            </a:r>
          </a:p>
          <a:p>
            <a:pPr lvl="0">
              <a:buNone/>
            </a:pPr>
            <a:r>
              <a:rPr lang="ru-RU" dirty="0" smtClean="0"/>
              <a:t>4. Заурядный- приметный, обращающий на себя внимание.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Довольны ли вы своей работой?</a:t>
            </a:r>
          </a:p>
          <a:p>
            <a:r>
              <a:rPr lang="ru-RU" dirty="0" smtClean="0"/>
              <a:t>Какие знания приобрели в ходе изучения темы?</a:t>
            </a:r>
          </a:p>
          <a:p>
            <a:r>
              <a:rPr lang="ru-RU" dirty="0" smtClean="0"/>
              <a:t>Что мне понравилось?</a:t>
            </a:r>
          </a:p>
          <a:p>
            <a:r>
              <a:rPr lang="ru-RU" dirty="0" smtClean="0"/>
              <a:t>Какие задания вызвали наибольший интерес или затруднения?</a:t>
            </a:r>
          </a:p>
          <a:p>
            <a:r>
              <a:rPr lang="ru-RU" dirty="0" smtClean="0"/>
              <a:t>Мне бы хотелось…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дом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общего между словами «медведь», «ведьма», «невежда»?</a:t>
            </a:r>
          </a:p>
          <a:p>
            <a:r>
              <a:rPr lang="ru-RU" dirty="0" smtClean="0"/>
              <a:t>Почему так называются месяцы: сентябрь, декабрь.</a:t>
            </a:r>
          </a:p>
          <a:p>
            <a:r>
              <a:rPr lang="ru-RU" dirty="0" smtClean="0"/>
              <a:t>Составить один из несуществующих словарей.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Спасибо!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1. Познакомиться с лексическими понятиями. </a:t>
            </a:r>
          </a:p>
          <a:p>
            <a:pPr>
              <a:buNone/>
            </a:pPr>
            <a:r>
              <a:rPr lang="ru-RU" dirty="0" smtClean="0"/>
              <a:t>    2. Научиться пользоваться толковыми словарями.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8686800" cy="5054617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b="1" dirty="0" smtClean="0"/>
              <a:t>                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                               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4.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                      5.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7.</a:t>
            </a:r>
            <a:endParaRPr lang="ru-RU" dirty="0" smtClean="0"/>
          </a:p>
          <a:p>
            <a:r>
              <a:rPr lang="ru-RU" b="1" dirty="0" smtClean="0"/>
              <a:t>6.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1484785"/>
          <a:ext cx="6143669" cy="4944611"/>
        </p:xfrm>
        <a:graphic>
          <a:graphicData uri="http://schemas.openxmlformats.org/drawingml/2006/table">
            <a:tbl>
              <a:tblPr/>
              <a:tblGrid>
                <a:gridCol w="479281"/>
                <a:gridCol w="488696"/>
                <a:gridCol w="487841"/>
                <a:gridCol w="513516"/>
                <a:gridCol w="585409"/>
                <a:gridCol w="526375"/>
                <a:gridCol w="461287"/>
                <a:gridCol w="487841"/>
                <a:gridCol w="487841"/>
                <a:gridCol w="487841"/>
                <a:gridCol w="487841"/>
                <a:gridCol w="479281"/>
                <a:gridCol w="170619"/>
              </a:tblGrid>
              <a:tr h="740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4013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                1. 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8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89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3.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35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15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                      5.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62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4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14" y="1268759"/>
          <a:ext cx="7242600" cy="4589472"/>
        </p:xfrm>
        <a:graphic>
          <a:graphicData uri="http://schemas.openxmlformats.org/drawingml/2006/table">
            <a:tbl>
              <a:tblPr/>
              <a:tblGrid>
                <a:gridCol w="565011"/>
                <a:gridCol w="576111"/>
                <a:gridCol w="575102"/>
                <a:gridCol w="605369"/>
                <a:gridCol w="690122"/>
                <a:gridCol w="589226"/>
                <a:gridCol w="575102"/>
                <a:gridCol w="575102"/>
                <a:gridCol w="575102"/>
                <a:gridCol w="575102"/>
                <a:gridCol w="575102"/>
                <a:gridCol w="565011"/>
                <a:gridCol w="201138"/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4013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            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</a:t>
                      </a:r>
                    </a:p>
                    <a:p>
                      <a:pPr marL="4013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</a:t>
                      </a:r>
                      <a:r>
                        <a:rPr lang="ru-RU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endParaRPr lang="ru-RU" sz="32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Лексика - это словарный состав языка.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Лексическое значение - то, что слово обозначает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669396">
            <a:off x="103735" y="221954"/>
            <a:ext cx="2606040" cy="3192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260648"/>
            <a:ext cx="2376264" cy="3293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C:\Documents and Settings\UserXP\Рабочий стол\разн к проверке\9785986281339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3140968"/>
            <a:ext cx="23622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2714620"/>
            <a:ext cx="2767013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381000"/>
            <a:ext cx="20923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"Толковый словарь живого великорусского языка", В.Даль, свыше 200000 слов, 4 тома.</a:t>
            </a:r>
          </a:p>
          <a:p>
            <a:r>
              <a:rPr lang="ru-RU" dirty="0" smtClean="0"/>
              <a:t> 2. "Толковый словарь русского языка", Д.Н.Ушаков, 4 тома ( 1935-1940 г)</a:t>
            </a:r>
          </a:p>
          <a:p>
            <a:r>
              <a:rPr lang="ru-RU" dirty="0" smtClean="0"/>
              <a:t> 3. "Словарь русского языка" ( академический), 4 тома, 1981-1984 г.</a:t>
            </a:r>
          </a:p>
          <a:p>
            <a:r>
              <a:rPr lang="ru-RU" dirty="0" smtClean="0"/>
              <a:t> 4. "Словарь русского языка" С.И.Ожегов ( более 50000 слов)</a:t>
            </a:r>
          </a:p>
          <a:p>
            <a:r>
              <a:rPr lang="ru-RU" dirty="0" smtClean="0"/>
              <a:t> 5. "Словарь современного русского литературного языка" в 17 томах ( академический) , более 120000 слов </a:t>
            </a:r>
          </a:p>
          <a:p>
            <a:r>
              <a:rPr lang="ru-RU" dirty="0" smtClean="0"/>
              <a:t> 6. "Школьный толковый словарь русского языка" </a:t>
            </a:r>
            <a:r>
              <a:rPr lang="ru-RU" dirty="0" err="1" smtClean="0"/>
              <a:t>М.С.Лопотухина</a:t>
            </a:r>
            <a:r>
              <a:rPr lang="ru-RU" dirty="0" smtClean="0"/>
              <a:t>, </a:t>
            </a:r>
            <a:r>
              <a:rPr lang="ru-RU" dirty="0" err="1" smtClean="0"/>
              <a:t>Е.В.Скорлуповский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7544" y="1484785"/>
            <a:ext cx="8136904" cy="324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Слово имеет не только </a:t>
            </a:r>
            <a:r>
              <a:rPr lang="ru-RU" sz="3200" b="1" i="1" dirty="0" smtClean="0">
                <a:solidFill>
                  <a:srgbClr val="EE0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лексическое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но и </a:t>
            </a:r>
            <a:r>
              <a:rPr lang="ru-RU" sz="3200" b="1" i="1" dirty="0" smtClean="0">
                <a:solidFill>
                  <a:srgbClr val="EE0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грамматическое значение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Например, </a:t>
            </a:r>
          </a:p>
          <a:p>
            <a:pPr>
              <a:lnSpc>
                <a:spcPct val="80000"/>
              </a:lnSpc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 существительных можно   </a:t>
            </a:r>
          </a:p>
          <a:p>
            <a:pPr>
              <a:lnSpc>
                <a:spcPct val="80000"/>
              </a:lnSpc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определить род, падеж, число; </a:t>
            </a:r>
          </a:p>
          <a:p>
            <a:pPr>
              <a:lnSpc>
                <a:spcPct val="80000"/>
              </a:lnSpc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 прилагательных- род, падеж, число;</a:t>
            </a:r>
          </a:p>
          <a:p>
            <a:pPr>
              <a:lnSpc>
                <a:spcPct val="80000"/>
              </a:lnSpc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у глаголов - время, лицо, число. </a:t>
            </a:r>
          </a:p>
          <a:p>
            <a:pPr>
              <a:lnSpc>
                <a:spcPct val="80000"/>
              </a:lnSpc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Лексика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Лексикология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Лексикограф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Лексикография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Лексиколог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Лексикон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</TotalTime>
  <Words>563</Words>
  <Application>Microsoft Office PowerPoint</Application>
  <PresentationFormat>Экран (4:3)</PresentationFormat>
  <Paragraphs>233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Тема урока:</vt:lpstr>
      <vt:lpstr>Цель: </vt:lpstr>
      <vt:lpstr>Кроссворд</vt:lpstr>
      <vt:lpstr>Проверь себя</vt:lpstr>
      <vt:lpstr>Слайд 5</vt:lpstr>
      <vt:lpstr>Слайд 6</vt:lpstr>
      <vt:lpstr>Словари</vt:lpstr>
      <vt:lpstr>Слайд 8</vt:lpstr>
      <vt:lpstr>Словарная работа</vt:lpstr>
      <vt:lpstr> </vt:lpstr>
      <vt:lpstr>Слайд 11</vt:lpstr>
      <vt:lpstr>Слайд 12</vt:lpstr>
      <vt:lpstr>«Угадай слово»</vt:lpstr>
      <vt:lpstr>Проверь себя</vt:lpstr>
      <vt:lpstr>В каком ряду лексическое значение одного из слов определено неверно? </vt:lpstr>
      <vt:lpstr>Рефлексия</vt:lpstr>
      <vt:lpstr>Задание на дом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84</cp:revision>
  <dcterms:modified xsi:type="dcterms:W3CDTF">2015-01-16T07:33:16Z</dcterms:modified>
</cp:coreProperties>
</file>