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6"/>
  </p:notesMasterIdLst>
  <p:sldIdLst>
    <p:sldId id="256" r:id="rId2"/>
    <p:sldId id="319" r:id="rId3"/>
    <p:sldId id="337" r:id="rId4"/>
    <p:sldId id="339" r:id="rId5"/>
    <p:sldId id="322" r:id="rId6"/>
    <p:sldId id="342" r:id="rId7"/>
    <p:sldId id="360" r:id="rId8"/>
    <p:sldId id="344" r:id="rId9"/>
    <p:sldId id="346" r:id="rId10"/>
    <p:sldId id="341" r:id="rId11"/>
    <p:sldId id="348" r:id="rId12"/>
    <p:sldId id="349" r:id="rId13"/>
    <p:sldId id="350" r:id="rId14"/>
    <p:sldId id="351" r:id="rId15"/>
    <p:sldId id="352" r:id="rId16"/>
    <p:sldId id="353" r:id="rId17"/>
    <p:sldId id="354" r:id="rId18"/>
    <p:sldId id="355" r:id="rId19"/>
    <p:sldId id="356" r:id="rId20"/>
    <p:sldId id="359" r:id="rId21"/>
    <p:sldId id="347" r:id="rId22"/>
    <p:sldId id="361" r:id="rId23"/>
    <p:sldId id="362" r:id="rId24"/>
    <p:sldId id="357" r:id="rId2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E34B1B"/>
    <a:srgbClr val="9D0139"/>
    <a:srgbClr val="FFFF00"/>
    <a:srgbClr val="954177"/>
    <a:srgbClr val="049A1D"/>
    <a:srgbClr val="3366FF"/>
    <a:srgbClr val="005A9E"/>
    <a:srgbClr val="20389E"/>
    <a:srgbClr val="00CC99"/>
    <a:srgbClr val="1D49A1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D083AE6-46FA-4A59-8FB0-9F97EB10719F}" styleName="Светлый стиль 3 -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474" autoAdjust="0"/>
    <p:restoredTop sz="94660" autoAdjust="0"/>
  </p:normalViewPr>
  <p:slideViewPr>
    <p:cSldViewPr>
      <p:cViewPr varScale="1">
        <p:scale>
          <a:sx n="64" d="100"/>
          <a:sy n="64" d="100"/>
        </p:scale>
        <p:origin x="-450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>
                <a:cs typeface="+mn-cs"/>
              </a:defRPr>
            </a:lvl1pPr>
          </a:lstStyle>
          <a:p>
            <a:pPr>
              <a:defRPr/>
            </a:pPr>
            <a:fld id="{58A2C070-0B1A-4894-B5B6-DCD2E0E72990}" type="datetimeFigureOut">
              <a:rPr lang="ru-RU"/>
              <a:pPr>
                <a:defRPr/>
              </a:pPr>
              <a:t>27.03.2021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>
                <a:cs typeface="+mn-cs"/>
              </a:defRPr>
            </a:lvl1pPr>
          </a:lstStyle>
          <a:p>
            <a:pPr>
              <a:defRPr/>
            </a:pPr>
            <a:fld id="{2168ED86-A999-453D-AB92-B3A929E370B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9041354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168ED86-A999-453D-AB92-B3A929E370BE}" type="slidenum">
              <a:rPr lang="ru-RU" smtClean="0"/>
              <a:pPr>
                <a:defRPr/>
              </a:pPr>
              <a:t>22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68"/>
          <p:cNvGraphicFramePr>
            <a:graphicFrameLocks noChangeAspect="1"/>
          </p:cNvGraphicFramePr>
          <p:nvPr/>
        </p:nvGraphicFramePr>
        <p:xfrm>
          <a:off x="2114550" y="0"/>
          <a:ext cx="7029450" cy="3276600"/>
        </p:xfrm>
        <a:graphic>
          <a:graphicData uri="http://schemas.openxmlformats.org/presentationml/2006/ole">
            <p:oleObj spid="_x0000_s38916" name="Image" r:id="rId3" imgW="6565079" imgH="4761905" progId="">
              <p:embed/>
            </p:oleObj>
          </a:graphicData>
        </a:graphic>
      </p:graphicFrame>
      <p:sp>
        <p:nvSpPr>
          <p:cNvPr id="5" name="Rectangle 18"/>
          <p:cNvSpPr>
            <a:spLocks noChangeArrowheads="1"/>
          </p:cNvSpPr>
          <p:nvPr/>
        </p:nvSpPr>
        <p:spPr bwMode="gray">
          <a:xfrm>
            <a:off x="0" y="0"/>
            <a:ext cx="2133600" cy="32004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6" name="Rectangle 19"/>
          <p:cNvSpPr>
            <a:spLocks noChangeArrowheads="1"/>
          </p:cNvSpPr>
          <p:nvPr/>
        </p:nvSpPr>
        <p:spPr bwMode="gray">
          <a:xfrm>
            <a:off x="0" y="3200400"/>
            <a:ext cx="9144000" cy="457200"/>
          </a:xfrm>
          <a:prstGeom prst="rect">
            <a:avLst/>
          </a:prstGeom>
          <a:solidFill>
            <a:schemeClr val="tx1"/>
          </a:solidFill>
          <a:ln w="2857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7" name="Rectangle 20"/>
          <p:cNvSpPr>
            <a:spLocks noChangeArrowheads="1"/>
          </p:cNvSpPr>
          <p:nvPr/>
        </p:nvSpPr>
        <p:spPr bwMode="gray">
          <a:xfrm>
            <a:off x="0" y="3352800"/>
            <a:ext cx="2133600" cy="350520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8" name="Text Box 14"/>
          <p:cNvSpPr txBox="1">
            <a:spLocks noChangeArrowheads="1"/>
          </p:cNvSpPr>
          <p:nvPr/>
        </p:nvSpPr>
        <p:spPr bwMode="white">
          <a:xfrm>
            <a:off x="457200" y="457200"/>
            <a:ext cx="1219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2400" b="1">
                <a:solidFill>
                  <a:schemeClr val="bg1"/>
                </a:solidFill>
                <a:latin typeface="Verdana" pitchFamily="34" charset="0"/>
                <a:cs typeface="+mn-cs"/>
              </a:rPr>
              <a:t>LOGO</a:t>
            </a: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 bwMode="black">
          <a:xfrm>
            <a:off x="2286000" y="4114800"/>
            <a:ext cx="6400800" cy="1524000"/>
          </a:xfrm>
        </p:spPr>
        <p:txBody>
          <a:bodyPr/>
          <a:lstStyle>
            <a:lvl1pPr>
              <a:defRPr sz="36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 bwMode="white">
          <a:xfrm>
            <a:off x="2133600" y="3232150"/>
            <a:ext cx="6477000" cy="3810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9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3581400" y="6508750"/>
            <a:ext cx="2133600" cy="152400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ru-RU" smtClean="0"/>
              <a:t>www.themegallery.com</a:t>
            </a:r>
            <a:endParaRPr lang="en-US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sldNum" sz="quarter" idx="11"/>
          </p:nvPr>
        </p:nvSpPr>
        <p:spPr bwMode="auto">
          <a:xfrm>
            <a:off x="6553200" y="6477000"/>
            <a:ext cx="2133600" cy="168275"/>
          </a:xfrm>
        </p:spPr>
        <p:txBody>
          <a:bodyPr/>
          <a:lstStyle>
            <a:lvl1pPr algn="r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1D74D073-6741-4A94-B8A1-ED4FAA89EA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www.themegallery.com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Company Logo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983DB8-4A8A-474D-B265-E857C63489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2400"/>
            <a:ext cx="2057400" cy="6172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2400"/>
            <a:ext cx="6019800" cy="6172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www.themegallery.com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Company Logo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C058BF-FA88-4823-95B4-09BA513A15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563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076325"/>
            <a:ext cx="8229600" cy="5248275"/>
          </a:xfrm>
        </p:spPr>
        <p:txBody>
          <a:bodyPr/>
          <a:lstStyle/>
          <a:p>
            <a:pPr lvl="0"/>
            <a:r>
              <a:rPr lang="ru-RU" noProof="0" smtClean="0"/>
              <a:t>Вставка таблицы</a:t>
            </a:r>
            <a:endParaRPr lang="ru-RU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www.themegallery.com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Company Logo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CAD752-E849-4126-BA9D-7FDD6CEFD1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www.themegallery.com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Company Logo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C881BF-DDA1-4C3C-8990-493C1FAC98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www.themegallery.com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Company Logo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6E0B73-7AE3-4CDE-9965-6F5A88C3A1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076325"/>
            <a:ext cx="4038600" cy="5248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076325"/>
            <a:ext cx="4038600" cy="5248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www.themegallery.com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Company Logo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13543F-ECAF-4749-8AA4-C5C44313D3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www.themegallery.com</a:t>
            </a: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Company Logo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DEA701-93A6-4370-B370-80922EDF44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www.themegallery.com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Company Logo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B314AD-459A-4BED-AAD0-80CD64EE7C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www.themegallery.com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Company Logo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654406-85E8-4A56-BA55-EE740A21D0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www.themegallery.com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Company Logo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3FB90F-DBEC-4C9E-B316-AD97B70D4D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www.themegallery.com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Company Logo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DE1967-4A4F-44EA-9636-5736033863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" name="Rectangle 15"/>
          <p:cNvSpPr>
            <a:spLocks noChangeArrowheads="1"/>
          </p:cNvSpPr>
          <p:nvPr/>
        </p:nvSpPr>
        <p:spPr bwMode="gray">
          <a:xfrm>
            <a:off x="0" y="0"/>
            <a:ext cx="9144000" cy="766763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1041" name="Rectangle 17"/>
          <p:cNvSpPr>
            <a:spLocks noChangeArrowheads="1"/>
          </p:cNvSpPr>
          <p:nvPr/>
        </p:nvSpPr>
        <p:spPr bwMode="gray">
          <a:xfrm>
            <a:off x="0" y="6562725"/>
            <a:ext cx="9144000" cy="30480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1042" name="AutoShape 18"/>
          <p:cNvSpPr>
            <a:spLocks noChangeArrowheads="1"/>
          </p:cNvSpPr>
          <p:nvPr/>
        </p:nvSpPr>
        <p:spPr bwMode="gray">
          <a:xfrm>
            <a:off x="133350" y="6380163"/>
            <a:ext cx="304800" cy="334962"/>
          </a:xfrm>
          <a:prstGeom prst="diamond">
            <a:avLst/>
          </a:prstGeom>
          <a:solidFill>
            <a:schemeClr val="accent1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white">
          <a:xfrm>
            <a:off x="381000" y="6567488"/>
            <a:ext cx="2438400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chemeClr val="bg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ru-RU" smtClean="0"/>
              <a:t>www.themegallery.com</a:t>
            </a: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white">
          <a:xfrm>
            <a:off x="6400800" y="6551613"/>
            <a:ext cx="2362200" cy="24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Company Logo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white">
          <a:xfrm>
            <a:off x="3657600" y="6551613"/>
            <a:ext cx="2133600" cy="24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chemeClr val="bg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5C44BE4-9E22-410A-A2CE-BE42DC6B9A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7" name="Text Box 13"/>
          <p:cNvSpPr txBox="1">
            <a:spLocks noChangeArrowheads="1"/>
          </p:cNvSpPr>
          <p:nvPr/>
        </p:nvSpPr>
        <p:spPr bwMode="white">
          <a:xfrm>
            <a:off x="8153400" y="261938"/>
            <a:ext cx="990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2000" b="1">
                <a:cs typeface="+mn-cs"/>
              </a:rPr>
              <a:t>LOGO</a:t>
            </a:r>
          </a:p>
        </p:txBody>
      </p:sp>
      <p:sp>
        <p:nvSpPr>
          <p:cNvPr id="1038" name="AutoShape 14"/>
          <p:cNvSpPr>
            <a:spLocks noChangeArrowheads="1"/>
          </p:cNvSpPr>
          <p:nvPr/>
        </p:nvSpPr>
        <p:spPr bwMode="auto">
          <a:xfrm rot="5400000">
            <a:off x="8458201" y="-196850"/>
            <a:ext cx="273050" cy="860425"/>
          </a:xfrm>
          <a:prstGeom prst="moon">
            <a:avLst>
              <a:gd name="adj" fmla="val 21208"/>
            </a:avLst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cs typeface="+mn-cs"/>
            </a:endParaRPr>
          </a:p>
        </p:txBody>
      </p:sp>
      <p:pic>
        <p:nvPicPr>
          <p:cNvPr id="3082" name="Picture 19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772400" y="0"/>
            <a:ext cx="1371600" cy="760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3" name="Rectangle 2"/>
          <p:cNvSpPr>
            <a:spLocks noGrp="1" noChangeArrowheads="1"/>
          </p:cNvSpPr>
          <p:nvPr>
            <p:ph type="title"/>
          </p:nvPr>
        </p:nvSpPr>
        <p:spPr bwMode="white">
          <a:xfrm>
            <a:off x="457200" y="152400"/>
            <a:ext cx="8229600" cy="56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44" name="Rectangle 20"/>
          <p:cNvSpPr>
            <a:spLocks noChangeArrowheads="1"/>
          </p:cNvSpPr>
          <p:nvPr/>
        </p:nvSpPr>
        <p:spPr bwMode="gray">
          <a:xfrm>
            <a:off x="7772400" y="762000"/>
            <a:ext cx="1371600" cy="4800600"/>
          </a:xfrm>
          <a:prstGeom prst="rect">
            <a:avLst/>
          </a:prstGeom>
          <a:gradFill rotWithShape="1">
            <a:gsLst>
              <a:gs pos="0">
                <a:schemeClr val="bg2"/>
              </a:gs>
              <a:gs pos="100000">
                <a:schemeClr val="bg2">
                  <a:gamma/>
                  <a:tint val="0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308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076325"/>
            <a:ext cx="8229600" cy="524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Verdan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Verdan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Verdan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v"/>
        <a:defRPr sz="2800" b="1">
          <a:solidFill>
            <a:schemeClr val="accent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800">
          <a:solidFill>
            <a:schemeClr val="tx1"/>
          </a:solidFill>
          <a:latin typeface="Arial" charset="0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1.jpeg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11" Type="http://schemas.openxmlformats.org/officeDocument/2006/relationships/image" Target="../media/image48.jpeg"/><Relationship Id="rId5" Type="http://schemas.openxmlformats.org/officeDocument/2006/relationships/image" Target="../media/image5.png"/><Relationship Id="rId10" Type="http://schemas.openxmlformats.org/officeDocument/2006/relationships/image" Target="../media/image47.jpeg"/><Relationship Id="rId4" Type="http://schemas.openxmlformats.org/officeDocument/2006/relationships/image" Target="../media/image42.jpeg"/><Relationship Id="rId9" Type="http://schemas.openxmlformats.org/officeDocument/2006/relationships/image" Target="../media/image46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50.jpeg"/><Relationship Id="rId7" Type="http://schemas.openxmlformats.org/officeDocument/2006/relationships/image" Target="../media/image43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52.jpeg"/><Relationship Id="rId4" Type="http://schemas.openxmlformats.org/officeDocument/2006/relationships/image" Target="../media/image51.jpeg"/><Relationship Id="rId9" Type="http://schemas.openxmlformats.org/officeDocument/2006/relationships/image" Target="../media/image5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bti.secna.ru/" TargetMode="External"/><Relationship Id="rId4" Type="http://schemas.openxmlformats.org/officeDocument/2006/relationships/hyperlink" Target="mailto:prcom@bti.secna.ru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Прямоугольник 30"/>
          <p:cNvSpPr/>
          <p:nvPr/>
        </p:nvSpPr>
        <p:spPr>
          <a:xfrm>
            <a:off x="468313" y="476250"/>
            <a:ext cx="1150937" cy="36036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 flipV="1">
            <a:off x="2135188" y="3357563"/>
            <a:ext cx="7011987" cy="358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10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23729" y="4286256"/>
            <a:ext cx="6984775" cy="1524000"/>
          </a:xfrm>
        </p:spPr>
        <p:txBody>
          <a:bodyPr/>
          <a:lstStyle/>
          <a:p>
            <a:pPr algn="ctr">
              <a:spcBef>
                <a:spcPts val="1000"/>
              </a:spcBef>
            </a:pPr>
            <a:r>
              <a:rPr lang="ru-RU" sz="4000" dirty="0" smtClean="0">
                <a:solidFill>
                  <a:srgbClr val="C00000"/>
                </a:solidFill>
              </a:rPr>
              <a:t>ПРИЁМНАЯ КАМПАНИЯ </a:t>
            </a:r>
            <a:br>
              <a:rPr lang="ru-RU" sz="4000" dirty="0" smtClean="0">
                <a:solidFill>
                  <a:srgbClr val="C00000"/>
                </a:solidFill>
              </a:rPr>
            </a:br>
            <a:r>
              <a:rPr lang="ru-RU" sz="4000" dirty="0" smtClean="0">
                <a:solidFill>
                  <a:srgbClr val="C00000"/>
                </a:solidFill>
              </a:rPr>
              <a:t>2021 года</a:t>
            </a:r>
            <a:endParaRPr lang="en-US" sz="4000" dirty="0" smtClean="0">
              <a:solidFill>
                <a:srgbClr val="C0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3141663"/>
            <a:ext cx="9144000" cy="215900"/>
          </a:xfrm>
          <a:prstGeom prst="rect">
            <a:avLst/>
          </a:prstGeom>
          <a:solidFill>
            <a:srgbClr val="E34B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102" name="TextBox 11"/>
          <p:cNvSpPr txBox="1">
            <a:spLocks noChangeArrowheads="1"/>
          </p:cNvSpPr>
          <p:nvPr/>
        </p:nvSpPr>
        <p:spPr bwMode="auto">
          <a:xfrm>
            <a:off x="14288" y="1827213"/>
            <a:ext cx="2090737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1400" b="1" dirty="0">
                <a:solidFill>
                  <a:schemeClr val="bg1"/>
                </a:solidFill>
              </a:rPr>
              <a:t>БИЙСКИЙ </a:t>
            </a:r>
          </a:p>
          <a:p>
            <a:pPr algn="ctr"/>
            <a:r>
              <a:rPr lang="ru-RU" sz="1400" b="1" dirty="0">
                <a:solidFill>
                  <a:schemeClr val="bg1"/>
                </a:solidFill>
              </a:rPr>
              <a:t>ТЕХНОЛОГИЧЕСКИЙ </a:t>
            </a:r>
          </a:p>
          <a:p>
            <a:pPr algn="ctr"/>
            <a:r>
              <a:rPr lang="ru-RU" sz="1400" b="1" dirty="0">
                <a:solidFill>
                  <a:schemeClr val="bg1"/>
                </a:solidFill>
              </a:rPr>
              <a:t>ИНСТИТУТ</a:t>
            </a:r>
          </a:p>
          <a:p>
            <a:pPr algn="ctr"/>
            <a:endParaRPr lang="ru-RU" sz="1400" b="1" dirty="0">
              <a:solidFill>
                <a:schemeClr val="bg1"/>
              </a:solidFill>
            </a:endParaRPr>
          </a:p>
        </p:txBody>
      </p:sp>
      <p:pic>
        <p:nvPicPr>
          <p:cNvPr id="4103" name="Picture 1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4075" y="-7938"/>
            <a:ext cx="7019925" cy="3149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4075" y="0"/>
            <a:ext cx="7019925" cy="314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6" name="Рисунок 21" descr="logotip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1513" y="328613"/>
            <a:ext cx="731837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Прямоугольник 24"/>
          <p:cNvSpPr/>
          <p:nvPr/>
        </p:nvSpPr>
        <p:spPr>
          <a:xfrm>
            <a:off x="2160588" y="3357563"/>
            <a:ext cx="6983412" cy="215900"/>
          </a:xfrm>
          <a:prstGeom prst="rect">
            <a:avLst/>
          </a:prstGeom>
          <a:solidFill>
            <a:srgbClr val="E34B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0" name="Прямоугольный треугольник 29"/>
          <p:cNvSpPr/>
          <p:nvPr/>
        </p:nvSpPr>
        <p:spPr>
          <a:xfrm>
            <a:off x="2160588" y="3357563"/>
            <a:ext cx="287337" cy="287337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4109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357563"/>
            <a:ext cx="2170113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10" name="AutoShape 3" descr="http://gua.convdocs.org/tw_files2/urls_5/10/d-9395/9395_html_1035f362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-36513" y="0"/>
            <a:ext cx="9180513" cy="981075"/>
          </a:xfrm>
          <a:prstGeom prst="rect">
            <a:avLst/>
          </a:prstGeom>
          <a:solidFill>
            <a:srgbClr val="005A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0" y="6453188"/>
            <a:ext cx="9144000" cy="404812"/>
          </a:xfrm>
          <a:prstGeom prst="rect">
            <a:avLst/>
          </a:prstGeom>
          <a:solidFill>
            <a:srgbClr val="E34B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693738" y="6288088"/>
            <a:ext cx="614362" cy="1444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 bwMode="white">
          <a:xfrm>
            <a:off x="908050" y="115888"/>
            <a:ext cx="7192963" cy="64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spcBef>
                <a:spcPts val="1000"/>
              </a:spcBef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+mn-cs"/>
              </a:rPr>
              <a:t>Технологический 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+mn-cs"/>
              </a:rPr>
              <a:t>факультет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+mn-cs"/>
            </a:endParaRPr>
          </a:p>
        </p:txBody>
      </p:sp>
      <p:pic>
        <p:nvPicPr>
          <p:cNvPr id="8202" name="Рисунок 8" descr="logotip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79361"/>
            <a:ext cx="720725" cy="134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 bwMode="auto">
          <a:xfrm>
            <a:off x="122798" y="6370382"/>
            <a:ext cx="3137526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Приём 2021 года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958052" y="1142984"/>
            <a:ext cx="7685914" cy="857256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БАКАЛАВРИАТ</a:t>
            </a:r>
          </a:p>
          <a:p>
            <a:pPr algn="ctr"/>
            <a:r>
              <a:rPr lang="ru-RU" sz="2000" b="1" dirty="0" smtClean="0">
                <a:cs typeface="Arial" panose="020B0604020202020204" pitchFamily="34" charset="0"/>
              </a:rPr>
              <a:t>Срок обучения 4 года; квалификация - бакалавр</a:t>
            </a:r>
            <a:endParaRPr lang="ru-RU" dirty="0">
              <a:cs typeface="Arial" panose="020B0604020202020204" pitchFamily="34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928662" y="2143116"/>
            <a:ext cx="7685914" cy="857256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МАГИСТРАТУРА</a:t>
            </a:r>
          </a:p>
          <a:p>
            <a:pPr algn="ctr"/>
            <a:r>
              <a:rPr lang="ru-RU" sz="2000" b="1" dirty="0" smtClean="0">
                <a:cs typeface="Arial" panose="020B0604020202020204" pitchFamily="34" charset="0"/>
              </a:rPr>
              <a:t>Срок обучения 2 года; квалификация - магистр</a:t>
            </a:r>
            <a:endParaRPr lang="ru-RU" dirty="0">
              <a:cs typeface="Arial" panose="020B0604020202020204" pitchFamily="34" charset="0"/>
            </a:endParaRPr>
          </a:p>
        </p:txBody>
      </p:sp>
      <p:pic>
        <p:nvPicPr>
          <p:cNvPr id="19" name="Picture 2" descr="В Академгородке прошли мероприятия мультиконференции «Биотехнология —  медицине будущего» | Новости сибирской науки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3071810"/>
            <a:ext cx="3286148" cy="163896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https://kuetlt.ru/images/modules/proforientation/specs/01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34" y="4286256"/>
            <a:ext cx="2920717" cy="21905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72132" y="4786322"/>
            <a:ext cx="3143272" cy="1604198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214942" y="3071810"/>
            <a:ext cx="3834787" cy="1857569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857488" y="3857628"/>
            <a:ext cx="2886824" cy="1732565"/>
          </a:xfrm>
          <a:prstGeom prst="rect">
            <a:avLst/>
          </a:prstGeom>
        </p:spPr>
      </p:pic>
      <p:sp>
        <p:nvSpPr>
          <p:cNvPr id="24" name="Номер слайда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C881BF-DDA1-4C3C-8990-493C1FAC98D6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-36513" y="0"/>
            <a:ext cx="9180513" cy="981075"/>
          </a:xfrm>
          <a:prstGeom prst="rect">
            <a:avLst/>
          </a:prstGeom>
          <a:solidFill>
            <a:srgbClr val="005A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0" y="6453188"/>
            <a:ext cx="9144000" cy="404812"/>
          </a:xfrm>
          <a:prstGeom prst="rect">
            <a:avLst/>
          </a:prstGeom>
          <a:solidFill>
            <a:srgbClr val="E34B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693738" y="6288088"/>
            <a:ext cx="614362" cy="1444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 bwMode="white">
          <a:xfrm>
            <a:off x="908050" y="115888"/>
            <a:ext cx="7192963" cy="64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spcBef>
                <a:spcPts val="1000"/>
              </a:spcBef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+mn-cs"/>
              </a:rPr>
              <a:t>Технологический 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+mn-cs"/>
              </a:rPr>
              <a:t>факультет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+mn-cs"/>
            </a:endParaRPr>
          </a:p>
        </p:txBody>
      </p:sp>
      <p:pic>
        <p:nvPicPr>
          <p:cNvPr id="8202" name="Рисунок 8" descr="logotip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79361"/>
            <a:ext cx="720725" cy="134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 bwMode="auto">
          <a:xfrm>
            <a:off x="122798" y="6370382"/>
            <a:ext cx="3137526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Приём 2021 года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pic>
        <p:nvPicPr>
          <p:cNvPr id="12" name="Picture 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48" y="4429132"/>
            <a:ext cx="4188916" cy="1725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785" y="4429132"/>
            <a:ext cx="3043511" cy="1714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Скругленный прямоугольник 16"/>
          <p:cNvSpPr/>
          <p:nvPr/>
        </p:nvSpPr>
        <p:spPr>
          <a:xfrm>
            <a:off x="928662" y="1357298"/>
            <a:ext cx="7685914" cy="2725019"/>
          </a:xfrm>
          <a:prstGeom prst="roundRect">
            <a:avLst/>
          </a:prstGeom>
          <a:solidFill>
            <a:srgbClr val="E34B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СТРОИТЕЛЬСТВО </a:t>
            </a:r>
          </a:p>
          <a:p>
            <a:pPr algn="ctr"/>
            <a:r>
              <a:rPr lang="ru-RU" sz="2000" b="1" dirty="0" smtClean="0">
                <a:cs typeface="Arial" panose="020B0604020202020204" pitchFamily="34" charset="0"/>
              </a:rPr>
              <a:t>20 </a:t>
            </a:r>
            <a:r>
              <a:rPr lang="ru-RU" sz="2000" dirty="0" smtClean="0">
                <a:cs typeface="Arial" panose="020B0604020202020204" pitchFamily="34" charset="0"/>
              </a:rPr>
              <a:t>бюджетных мест</a:t>
            </a:r>
          </a:p>
          <a:p>
            <a:r>
              <a:rPr lang="ru-RU" sz="2400" dirty="0">
                <a:cs typeface="Arial" panose="020B0604020202020204" pitchFamily="34" charset="0"/>
              </a:rPr>
              <a:t>	</a:t>
            </a:r>
            <a:r>
              <a:rPr lang="ru-RU" dirty="0" smtClean="0">
                <a:cs typeface="Arial" panose="020B0604020202020204" pitchFamily="34" charset="0"/>
              </a:rPr>
              <a:t>Вступительные испытания: </a:t>
            </a:r>
          </a:p>
          <a:p>
            <a:pPr marL="457200" indent="-457200">
              <a:buAutoNum type="arabicParenR"/>
            </a:pPr>
            <a:r>
              <a:rPr lang="ru-RU" dirty="0" smtClean="0">
                <a:cs typeface="Arial" panose="020B0604020202020204" pitchFamily="34" charset="0"/>
              </a:rPr>
              <a:t>русский язык; </a:t>
            </a:r>
          </a:p>
          <a:p>
            <a:pPr marL="457200" indent="-457200">
              <a:buAutoNum type="arabicParenR"/>
            </a:pPr>
            <a:r>
              <a:rPr lang="ru-RU" dirty="0" smtClean="0">
                <a:cs typeface="Arial" panose="020B0604020202020204" pitchFamily="34" charset="0"/>
              </a:rPr>
              <a:t>профильная математика;</a:t>
            </a:r>
          </a:p>
          <a:p>
            <a:pPr marL="457200" indent="-457200">
              <a:buAutoNum type="arabicParenR"/>
            </a:pPr>
            <a:r>
              <a:rPr lang="ru-RU" dirty="0" smtClean="0">
                <a:cs typeface="Arial" panose="020B0604020202020204" pitchFamily="34" charset="0"/>
              </a:rPr>
              <a:t>по выбору:  или информатика и ИКТ, или физика.</a:t>
            </a:r>
            <a:endParaRPr lang="ru-RU" dirty="0">
              <a:cs typeface="Arial" panose="020B0604020202020204" pitchFamily="34" charset="0"/>
            </a:endParaRPr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C881BF-DDA1-4C3C-8990-493C1FAC98D6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-36513" y="0"/>
            <a:ext cx="9180513" cy="981075"/>
          </a:xfrm>
          <a:prstGeom prst="rect">
            <a:avLst/>
          </a:prstGeom>
          <a:solidFill>
            <a:srgbClr val="005A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0" y="6453188"/>
            <a:ext cx="9144000" cy="404812"/>
          </a:xfrm>
          <a:prstGeom prst="rect">
            <a:avLst/>
          </a:prstGeom>
          <a:solidFill>
            <a:srgbClr val="E34B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693738" y="6288088"/>
            <a:ext cx="614362" cy="1444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 bwMode="white">
          <a:xfrm>
            <a:off x="908050" y="115888"/>
            <a:ext cx="7192963" cy="64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spcBef>
                <a:spcPts val="1000"/>
              </a:spcBef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+mn-cs"/>
              </a:rPr>
              <a:t>Технологический 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+mn-cs"/>
              </a:rPr>
              <a:t>факультет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+mn-cs"/>
            </a:endParaRPr>
          </a:p>
        </p:txBody>
      </p:sp>
      <p:pic>
        <p:nvPicPr>
          <p:cNvPr id="8202" name="Рисунок 8" descr="logotip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79361"/>
            <a:ext cx="720725" cy="134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 bwMode="auto">
          <a:xfrm>
            <a:off x="122798" y="6370382"/>
            <a:ext cx="3137526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Приём 2021 года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928662" y="1340768"/>
            <a:ext cx="7685914" cy="2725019"/>
          </a:xfrm>
          <a:prstGeom prst="round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ИНФОРМАЦИОННЫЕ СИСТЕМЫ И ТЕХНОЛОГИИ</a:t>
            </a:r>
          </a:p>
          <a:p>
            <a:pPr algn="ctr"/>
            <a:r>
              <a:rPr lang="ru-RU" sz="2000" b="1" dirty="0" smtClean="0">
                <a:cs typeface="Arial" panose="020B0604020202020204" pitchFamily="34" charset="0"/>
              </a:rPr>
              <a:t>30</a:t>
            </a:r>
            <a:r>
              <a:rPr lang="ru-RU" sz="2000" dirty="0" smtClean="0">
                <a:cs typeface="Arial" panose="020B0604020202020204" pitchFamily="34" charset="0"/>
              </a:rPr>
              <a:t> бюджетных мест</a:t>
            </a:r>
          </a:p>
          <a:p>
            <a:r>
              <a:rPr lang="ru-RU" sz="2400" dirty="0">
                <a:cs typeface="Arial" panose="020B0604020202020204" pitchFamily="34" charset="0"/>
              </a:rPr>
              <a:t>	</a:t>
            </a:r>
            <a:r>
              <a:rPr lang="ru-RU" dirty="0" smtClean="0">
                <a:cs typeface="Arial" panose="020B0604020202020204" pitchFamily="34" charset="0"/>
              </a:rPr>
              <a:t>Вступительные испытания: </a:t>
            </a:r>
          </a:p>
          <a:p>
            <a:pPr marL="457200" indent="-457200">
              <a:buAutoNum type="arabicParenR"/>
            </a:pPr>
            <a:r>
              <a:rPr lang="ru-RU" dirty="0" smtClean="0">
                <a:cs typeface="Arial" panose="020B0604020202020204" pitchFamily="34" charset="0"/>
              </a:rPr>
              <a:t>русский язык; </a:t>
            </a:r>
          </a:p>
          <a:p>
            <a:pPr marL="457200" indent="-457200">
              <a:buAutoNum type="arabicParenR"/>
            </a:pPr>
            <a:r>
              <a:rPr lang="ru-RU" dirty="0" smtClean="0">
                <a:cs typeface="Arial" panose="020B0604020202020204" pitchFamily="34" charset="0"/>
              </a:rPr>
              <a:t>профильная математика;</a:t>
            </a:r>
          </a:p>
          <a:p>
            <a:pPr marL="457200" indent="-457200">
              <a:buAutoNum type="arabicParenR"/>
            </a:pPr>
            <a:r>
              <a:rPr lang="ru-RU" dirty="0" smtClean="0">
                <a:cs typeface="Arial" panose="020B0604020202020204" pitchFamily="34" charset="0"/>
              </a:rPr>
              <a:t>по выбору:  или информатика и ИКТ, или физика, или иностранный язык.</a:t>
            </a:r>
            <a:endParaRPr lang="ru-RU" dirty="0">
              <a:cs typeface="Arial" panose="020B0604020202020204" pitchFamily="34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68474" y="4271147"/>
            <a:ext cx="2646864" cy="1872497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00506" y="4271146"/>
            <a:ext cx="3834787" cy="1857569"/>
          </a:xfrm>
          <a:prstGeom prst="rect">
            <a:avLst/>
          </a:prstGeom>
        </p:spPr>
      </p:pic>
      <p:sp>
        <p:nvSpPr>
          <p:cNvPr id="20" name="Номер слайда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C881BF-DDA1-4C3C-8990-493C1FAC98D6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-36513" y="0"/>
            <a:ext cx="9180513" cy="981075"/>
          </a:xfrm>
          <a:prstGeom prst="rect">
            <a:avLst/>
          </a:prstGeom>
          <a:solidFill>
            <a:srgbClr val="005A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0" y="6453188"/>
            <a:ext cx="9144000" cy="404812"/>
          </a:xfrm>
          <a:prstGeom prst="rect">
            <a:avLst/>
          </a:prstGeom>
          <a:solidFill>
            <a:srgbClr val="E34B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693738" y="6288088"/>
            <a:ext cx="614362" cy="1444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 bwMode="white">
          <a:xfrm>
            <a:off x="908050" y="115888"/>
            <a:ext cx="7192963" cy="64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spcBef>
                <a:spcPts val="1000"/>
              </a:spcBef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+mn-cs"/>
              </a:rPr>
              <a:t>Технологический 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+mn-cs"/>
              </a:rPr>
              <a:t>факультет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+mn-cs"/>
            </a:endParaRPr>
          </a:p>
        </p:txBody>
      </p:sp>
      <p:pic>
        <p:nvPicPr>
          <p:cNvPr id="8202" name="Рисунок 8" descr="logotip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79361"/>
            <a:ext cx="720725" cy="134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 bwMode="auto">
          <a:xfrm>
            <a:off x="122798" y="6370382"/>
            <a:ext cx="3137526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Приём 2021 года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928662" y="1357298"/>
            <a:ext cx="7685914" cy="2725019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cs typeface="Arial" panose="020B0604020202020204" pitchFamily="34" charset="0"/>
              </a:rPr>
              <a:t>ПРИБОРОСТРОЕНИЕ</a:t>
            </a:r>
          </a:p>
          <a:p>
            <a:pPr algn="ctr"/>
            <a:r>
              <a:rPr lang="ru-RU" sz="2000" b="1" dirty="0" smtClean="0">
                <a:cs typeface="Arial" panose="020B0604020202020204" pitchFamily="34" charset="0"/>
              </a:rPr>
              <a:t>25</a:t>
            </a:r>
            <a:r>
              <a:rPr lang="ru-RU" sz="2000" dirty="0" smtClean="0">
                <a:cs typeface="Arial" panose="020B0604020202020204" pitchFamily="34" charset="0"/>
              </a:rPr>
              <a:t> бюджетных мест</a:t>
            </a:r>
          </a:p>
          <a:p>
            <a:r>
              <a:rPr lang="ru-RU" sz="2400" dirty="0">
                <a:cs typeface="Arial" panose="020B0604020202020204" pitchFamily="34" charset="0"/>
              </a:rPr>
              <a:t>	</a:t>
            </a:r>
            <a:r>
              <a:rPr lang="ru-RU" dirty="0" smtClean="0">
                <a:cs typeface="Arial" panose="020B0604020202020204" pitchFamily="34" charset="0"/>
              </a:rPr>
              <a:t>Вступительные испытания: </a:t>
            </a:r>
          </a:p>
          <a:p>
            <a:pPr marL="457200" indent="-457200">
              <a:buAutoNum type="arabicParenR"/>
            </a:pPr>
            <a:r>
              <a:rPr lang="ru-RU" dirty="0" smtClean="0">
                <a:cs typeface="Arial" panose="020B0604020202020204" pitchFamily="34" charset="0"/>
              </a:rPr>
              <a:t>русский язык; </a:t>
            </a:r>
          </a:p>
          <a:p>
            <a:pPr marL="457200" indent="-457200">
              <a:buAutoNum type="arabicParenR"/>
            </a:pPr>
            <a:r>
              <a:rPr lang="ru-RU" dirty="0" smtClean="0">
                <a:cs typeface="Arial" panose="020B0604020202020204" pitchFamily="34" charset="0"/>
              </a:rPr>
              <a:t>профильная математика;</a:t>
            </a:r>
          </a:p>
          <a:p>
            <a:pPr marL="457200" indent="-457200">
              <a:buAutoNum type="arabicParenR"/>
            </a:pPr>
            <a:r>
              <a:rPr lang="ru-RU" dirty="0" smtClean="0">
                <a:cs typeface="Arial" panose="020B0604020202020204" pitchFamily="34" charset="0"/>
              </a:rPr>
              <a:t>по выбору:  или информатика и ИКТ, или физика.</a:t>
            </a:r>
            <a:endParaRPr lang="ru-RU" dirty="0">
              <a:cs typeface="Arial" panose="020B0604020202020204" pitchFamily="34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593" y="4129232"/>
            <a:ext cx="2449589" cy="1217140"/>
          </a:xfrm>
          <a:prstGeom prst="rect">
            <a:avLst/>
          </a:prstGeom>
        </p:spPr>
      </p:pic>
      <p:pic>
        <p:nvPicPr>
          <p:cNvPr id="19" name="Объект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2622" y="4888138"/>
            <a:ext cx="2817030" cy="1398382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0558" y="4602653"/>
            <a:ext cx="2831824" cy="1487438"/>
          </a:xfrm>
          <a:prstGeom prst="rect">
            <a:avLst/>
          </a:prstGeom>
        </p:spPr>
      </p:pic>
      <p:sp>
        <p:nvSpPr>
          <p:cNvPr id="21" name="Номер слайда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C881BF-DDA1-4C3C-8990-493C1FAC98D6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-36513" y="0"/>
            <a:ext cx="9180513" cy="981075"/>
          </a:xfrm>
          <a:prstGeom prst="rect">
            <a:avLst/>
          </a:prstGeom>
          <a:solidFill>
            <a:srgbClr val="005A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0" y="6453188"/>
            <a:ext cx="9144000" cy="404812"/>
          </a:xfrm>
          <a:prstGeom prst="rect">
            <a:avLst/>
          </a:prstGeom>
          <a:solidFill>
            <a:srgbClr val="E34B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693738" y="6288088"/>
            <a:ext cx="614362" cy="1444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 bwMode="white">
          <a:xfrm>
            <a:off x="908050" y="115888"/>
            <a:ext cx="7192963" cy="64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spcBef>
                <a:spcPts val="1000"/>
              </a:spcBef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+mn-cs"/>
              </a:rPr>
              <a:t>Технологический 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+mn-cs"/>
              </a:rPr>
              <a:t>факультет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+mn-cs"/>
            </a:endParaRPr>
          </a:p>
        </p:txBody>
      </p:sp>
      <p:pic>
        <p:nvPicPr>
          <p:cNvPr id="8202" name="Рисунок 8" descr="logotip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79361"/>
            <a:ext cx="720725" cy="134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 bwMode="auto">
          <a:xfrm>
            <a:off x="122798" y="6370382"/>
            <a:ext cx="3137526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Приём 2021 года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928662" y="1357298"/>
            <a:ext cx="7685914" cy="2725019"/>
          </a:xfrm>
          <a:prstGeom prst="roundRect">
            <a:avLst/>
          </a:prstGeom>
          <a:solidFill>
            <a:srgbClr val="E34B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КОНСТРУКТОРСКО-ТЕХНОЛОГИЧЕСКОЕ ОБЕСПЕЧЕНИЕ МАШИНОСТРОИТЕЛЬНЫХ ПРОИЗВОДСТВ</a:t>
            </a:r>
          </a:p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17 </a:t>
            </a:r>
            <a:r>
              <a:rPr lang="ru-RU" sz="2000" dirty="0" smtClean="0">
                <a:solidFill>
                  <a:schemeClr val="bg1"/>
                </a:solidFill>
              </a:rPr>
              <a:t>бюджетных мест</a:t>
            </a:r>
          </a:p>
          <a:p>
            <a:r>
              <a:rPr lang="ru-RU" sz="2400" dirty="0">
                <a:cs typeface="Arial" panose="020B0604020202020204" pitchFamily="34" charset="0"/>
              </a:rPr>
              <a:t>	</a:t>
            </a:r>
            <a:r>
              <a:rPr lang="ru-RU" dirty="0" smtClean="0">
                <a:cs typeface="Arial" panose="020B0604020202020204" pitchFamily="34" charset="0"/>
              </a:rPr>
              <a:t>Вступительные испытания: </a:t>
            </a:r>
          </a:p>
          <a:p>
            <a:pPr marL="457200" indent="-457200">
              <a:buAutoNum type="arabicParenR"/>
            </a:pPr>
            <a:r>
              <a:rPr lang="ru-RU" dirty="0" smtClean="0">
                <a:cs typeface="Arial" panose="020B0604020202020204" pitchFamily="34" charset="0"/>
              </a:rPr>
              <a:t>русский язык; </a:t>
            </a:r>
          </a:p>
          <a:p>
            <a:pPr marL="457200" indent="-457200">
              <a:buAutoNum type="arabicParenR"/>
            </a:pPr>
            <a:r>
              <a:rPr lang="ru-RU" dirty="0" smtClean="0">
                <a:cs typeface="Arial" panose="020B0604020202020204" pitchFamily="34" charset="0"/>
              </a:rPr>
              <a:t>профильная математика;</a:t>
            </a:r>
          </a:p>
          <a:p>
            <a:pPr marL="457200" indent="-457200">
              <a:buAutoNum type="arabicParenR"/>
            </a:pPr>
            <a:r>
              <a:rPr lang="ru-RU" dirty="0" smtClean="0">
                <a:cs typeface="Arial" panose="020B0604020202020204" pitchFamily="34" charset="0"/>
              </a:rPr>
              <a:t>по выбору:  или информатика и ИКТ, или физика, или химия.</a:t>
            </a:r>
            <a:endParaRPr lang="ru-RU" dirty="0">
              <a:cs typeface="Arial" panose="020B0604020202020204" pitchFamily="34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42976" y="4206557"/>
            <a:ext cx="3244838" cy="1937087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8946" y="4206557"/>
            <a:ext cx="3795537" cy="1937087"/>
          </a:xfrm>
          <a:prstGeom prst="rect">
            <a:avLst/>
          </a:prstGeom>
        </p:spPr>
      </p:pic>
      <p:sp>
        <p:nvSpPr>
          <p:cNvPr id="20" name="Номер слайда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C881BF-DDA1-4C3C-8990-493C1FAC98D6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-36513" y="0"/>
            <a:ext cx="9180513" cy="981075"/>
          </a:xfrm>
          <a:prstGeom prst="rect">
            <a:avLst/>
          </a:prstGeom>
          <a:solidFill>
            <a:srgbClr val="005A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0" y="6453188"/>
            <a:ext cx="9144000" cy="404812"/>
          </a:xfrm>
          <a:prstGeom prst="rect">
            <a:avLst/>
          </a:prstGeom>
          <a:solidFill>
            <a:srgbClr val="E34B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693738" y="6288088"/>
            <a:ext cx="614362" cy="1444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 bwMode="white">
          <a:xfrm>
            <a:off x="908050" y="115888"/>
            <a:ext cx="7192963" cy="64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spcBef>
                <a:spcPts val="1000"/>
              </a:spcBef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+mn-cs"/>
              </a:rPr>
              <a:t>Технологический 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+mn-cs"/>
              </a:rPr>
              <a:t>факультет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+mn-cs"/>
            </a:endParaRPr>
          </a:p>
        </p:txBody>
      </p:sp>
      <p:pic>
        <p:nvPicPr>
          <p:cNvPr id="8202" name="Рисунок 8" descr="logotip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79361"/>
            <a:ext cx="720725" cy="134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 bwMode="auto">
          <a:xfrm>
            <a:off x="122798" y="6370382"/>
            <a:ext cx="3137526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Приём 2021 года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928662" y="1357298"/>
            <a:ext cx="7685914" cy="2725019"/>
          </a:xfrm>
          <a:prstGeom prst="round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МЕХАТРОНИКА И РОБОТОТЕХНИКА</a:t>
            </a:r>
          </a:p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15 </a:t>
            </a:r>
            <a:r>
              <a:rPr lang="ru-RU" sz="2000" dirty="0" smtClean="0">
                <a:solidFill>
                  <a:schemeClr val="bg1"/>
                </a:solidFill>
              </a:rPr>
              <a:t>бюджетных мест</a:t>
            </a:r>
          </a:p>
          <a:p>
            <a:r>
              <a:rPr lang="ru-RU" sz="2400" dirty="0">
                <a:cs typeface="Arial" panose="020B0604020202020204" pitchFamily="34" charset="0"/>
              </a:rPr>
              <a:t>	</a:t>
            </a:r>
            <a:r>
              <a:rPr lang="ru-RU" dirty="0" smtClean="0">
                <a:cs typeface="Arial" panose="020B0604020202020204" pitchFamily="34" charset="0"/>
              </a:rPr>
              <a:t>Вступительные испытания: </a:t>
            </a:r>
          </a:p>
          <a:p>
            <a:pPr marL="457200" indent="-457200">
              <a:buAutoNum type="arabicParenR"/>
            </a:pPr>
            <a:r>
              <a:rPr lang="ru-RU" dirty="0" smtClean="0">
                <a:cs typeface="Arial" panose="020B0604020202020204" pitchFamily="34" charset="0"/>
              </a:rPr>
              <a:t>русский язык; </a:t>
            </a:r>
          </a:p>
          <a:p>
            <a:pPr marL="457200" indent="-457200">
              <a:buAutoNum type="arabicParenR"/>
            </a:pPr>
            <a:r>
              <a:rPr lang="ru-RU" dirty="0" smtClean="0">
                <a:cs typeface="Arial" panose="020B0604020202020204" pitchFamily="34" charset="0"/>
              </a:rPr>
              <a:t>профильная математика;</a:t>
            </a:r>
          </a:p>
          <a:p>
            <a:pPr marL="457200" indent="-457200">
              <a:buAutoNum type="arabicParenR"/>
            </a:pPr>
            <a:r>
              <a:rPr lang="ru-RU" dirty="0" smtClean="0">
                <a:cs typeface="Arial" panose="020B0604020202020204" pitchFamily="34" charset="0"/>
              </a:rPr>
              <a:t>по выбору:  или информатика и ИКТ, или физика, или химия.</a:t>
            </a:r>
            <a:endParaRPr lang="ru-RU" dirty="0">
              <a:cs typeface="Arial" panose="020B0604020202020204" pitchFamily="34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591" y="4264757"/>
            <a:ext cx="3476368" cy="1736011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40181" y="4268202"/>
            <a:ext cx="2886824" cy="1732565"/>
          </a:xfrm>
          <a:prstGeom prst="rect">
            <a:avLst/>
          </a:prstGeom>
        </p:spPr>
      </p:pic>
      <p:sp>
        <p:nvSpPr>
          <p:cNvPr id="20" name="Номер слайда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C881BF-DDA1-4C3C-8990-493C1FAC98D6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-36513" y="0"/>
            <a:ext cx="9180513" cy="981075"/>
          </a:xfrm>
          <a:prstGeom prst="rect">
            <a:avLst/>
          </a:prstGeom>
          <a:solidFill>
            <a:srgbClr val="005A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0" y="6453188"/>
            <a:ext cx="9144000" cy="404812"/>
          </a:xfrm>
          <a:prstGeom prst="rect">
            <a:avLst/>
          </a:prstGeom>
          <a:solidFill>
            <a:srgbClr val="E34B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693738" y="6288088"/>
            <a:ext cx="614362" cy="1444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 bwMode="white">
          <a:xfrm>
            <a:off x="908050" y="115888"/>
            <a:ext cx="7192963" cy="64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spcBef>
                <a:spcPts val="1000"/>
              </a:spcBef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+mn-cs"/>
              </a:rPr>
              <a:t>Технологический 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+mn-cs"/>
              </a:rPr>
              <a:t>факультет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+mn-cs"/>
            </a:endParaRPr>
          </a:p>
        </p:txBody>
      </p:sp>
      <p:pic>
        <p:nvPicPr>
          <p:cNvPr id="8202" name="Рисунок 8" descr="logotip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79361"/>
            <a:ext cx="720725" cy="134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 bwMode="auto">
          <a:xfrm>
            <a:off x="122798" y="6370382"/>
            <a:ext cx="3137526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Приём 2021 года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928662" y="1357298"/>
            <a:ext cx="7685914" cy="2725019"/>
          </a:xfrm>
          <a:prstGeom prst="roundRect">
            <a:avLst/>
          </a:prstGeom>
          <a:solidFill>
            <a:srgbClr val="005A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БИОТЕХНОЛОГИЯ</a:t>
            </a:r>
          </a:p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20 </a:t>
            </a:r>
            <a:r>
              <a:rPr lang="ru-RU" sz="2000" dirty="0" smtClean="0">
                <a:solidFill>
                  <a:schemeClr val="bg1"/>
                </a:solidFill>
              </a:rPr>
              <a:t>бюджетных мест</a:t>
            </a:r>
          </a:p>
          <a:p>
            <a:r>
              <a:rPr lang="ru-RU" sz="2400" dirty="0">
                <a:cs typeface="Arial" panose="020B0604020202020204" pitchFamily="34" charset="0"/>
              </a:rPr>
              <a:t>	</a:t>
            </a:r>
            <a:r>
              <a:rPr lang="ru-RU" dirty="0" smtClean="0">
                <a:cs typeface="Arial" panose="020B0604020202020204" pitchFamily="34" charset="0"/>
              </a:rPr>
              <a:t>Вступительные испытания: </a:t>
            </a:r>
          </a:p>
          <a:p>
            <a:pPr marL="457200" indent="-457200">
              <a:buAutoNum type="arabicParenR"/>
            </a:pPr>
            <a:r>
              <a:rPr lang="ru-RU" dirty="0" smtClean="0">
                <a:cs typeface="Arial" panose="020B0604020202020204" pitchFamily="34" charset="0"/>
              </a:rPr>
              <a:t>русский язык; </a:t>
            </a:r>
          </a:p>
          <a:p>
            <a:pPr marL="457200" indent="-457200">
              <a:buAutoNum type="arabicParenR"/>
            </a:pPr>
            <a:r>
              <a:rPr lang="ru-RU" dirty="0" smtClean="0">
                <a:cs typeface="Arial" panose="020B0604020202020204" pitchFamily="34" charset="0"/>
              </a:rPr>
              <a:t>профильная математика;</a:t>
            </a:r>
          </a:p>
          <a:p>
            <a:pPr marL="457200" indent="-457200">
              <a:buAutoNum type="arabicParenR"/>
            </a:pPr>
            <a:r>
              <a:rPr lang="ru-RU" dirty="0" smtClean="0">
                <a:cs typeface="Arial" panose="020B0604020202020204" pitchFamily="34" charset="0"/>
              </a:rPr>
              <a:t>по выбору: или биология, или химия, или физика, </a:t>
            </a:r>
            <a:br>
              <a:rPr lang="ru-RU" dirty="0" smtClean="0">
                <a:cs typeface="Arial" panose="020B0604020202020204" pitchFamily="34" charset="0"/>
              </a:rPr>
            </a:br>
            <a:r>
              <a:rPr lang="ru-RU" dirty="0" smtClean="0">
                <a:cs typeface="Arial" panose="020B0604020202020204" pitchFamily="34" charset="0"/>
              </a:rPr>
              <a:t>или иностранный язык.</a:t>
            </a:r>
            <a:endParaRPr lang="ru-RU" dirty="0">
              <a:cs typeface="Arial" panose="020B0604020202020204" pitchFamily="34" charset="0"/>
            </a:endParaRPr>
          </a:p>
        </p:txBody>
      </p:sp>
      <p:pic>
        <p:nvPicPr>
          <p:cNvPr id="18" name="Picture 2" descr="В Академгородке прошли мероприятия мультиконференции «Биотехнология —  медицине будущего» | Новости сибирской науки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361" y="4243406"/>
            <a:ext cx="3810000" cy="19002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840" y="4271588"/>
            <a:ext cx="3744113" cy="1872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Номер слайда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C881BF-DDA1-4C3C-8990-493C1FAC98D6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-36513" y="0"/>
            <a:ext cx="9180513" cy="981075"/>
          </a:xfrm>
          <a:prstGeom prst="rect">
            <a:avLst/>
          </a:prstGeom>
          <a:solidFill>
            <a:srgbClr val="005A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0" y="6453188"/>
            <a:ext cx="9144000" cy="404812"/>
          </a:xfrm>
          <a:prstGeom prst="rect">
            <a:avLst/>
          </a:prstGeom>
          <a:solidFill>
            <a:srgbClr val="E34B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693738" y="6288088"/>
            <a:ext cx="614362" cy="1444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 bwMode="white">
          <a:xfrm>
            <a:off x="908050" y="115888"/>
            <a:ext cx="7192963" cy="64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spcBef>
                <a:spcPts val="1000"/>
              </a:spcBef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+mn-cs"/>
              </a:rPr>
              <a:t>Технологический 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+mn-cs"/>
              </a:rPr>
              <a:t>факультет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+mn-cs"/>
            </a:endParaRPr>
          </a:p>
        </p:txBody>
      </p:sp>
      <p:pic>
        <p:nvPicPr>
          <p:cNvPr id="8202" name="Рисунок 8" descr="logotip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79361"/>
            <a:ext cx="720725" cy="134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 bwMode="auto">
          <a:xfrm>
            <a:off x="122798" y="6370382"/>
            <a:ext cx="3137526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Приём 2021 года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928662" y="1357298"/>
            <a:ext cx="7685914" cy="2725019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ПРОДУКТЫ ПИТАНИЯ ИЗ РАСТИТЕЛЬНОГО СЫРЬЯ</a:t>
            </a:r>
          </a:p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15 </a:t>
            </a:r>
            <a:r>
              <a:rPr lang="ru-RU" sz="2000" dirty="0" smtClean="0">
                <a:solidFill>
                  <a:schemeClr val="bg1"/>
                </a:solidFill>
              </a:rPr>
              <a:t>бюджетных мест</a:t>
            </a:r>
          </a:p>
          <a:p>
            <a:r>
              <a:rPr lang="ru-RU" sz="2400" dirty="0">
                <a:cs typeface="Arial" panose="020B0604020202020204" pitchFamily="34" charset="0"/>
              </a:rPr>
              <a:t>	</a:t>
            </a:r>
            <a:r>
              <a:rPr lang="ru-RU" dirty="0" smtClean="0">
                <a:cs typeface="Arial" panose="020B0604020202020204" pitchFamily="34" charset="0"/>
              </a:rPr>
              <a:t>Вступительные испытания: </a:t>
            </a:r>
          </a:p>
          <a:p>
            <a:pPr marL="457200" indent="-457200">
              <a:buAutoNum type="arabicParenR"/>
            </a:pPr>
            <a:r>
              <a:rPr lang="ru-RU" dirty="0" smtClean="0">
                <a:cs typeface="Arial" panose="020B0604020202020204" pitchFamily="34" charset="0"/>
              </a:rPr>
              <a:t>русский язык; </a:t>
            </a:r>
          </a:p>
          <a:p>
            <a:pPr marL="457200" indent="-457200">
              <a:buAutoNum type="arabicParenR"/>
            </a:pPr>
            <a:r>
              <a:rPr lang="ru-RU" dirty="0" smtClean="0">
                <a:cs typeface="Arial" panose="020B0604020202020204" pitchFamily="34" charset="0"/>
              </a:rPr>
              <a:t>профильная математика;</a:t>
            </a:r>
          </a:p>
          <a:p>
            <a:pPr marL="457200" indent="-457200">
              <a:buAutoNum type="arabicParenR"/>
            </a:pPr>
            <a:r>
              <a:rPr lang="ru-RU" dirty="0" smtClean="0">
                <a:cs typeface="Arial" panose="020B0604020202020204" pitchFamily="34" charset="0"/>
              </a:rPr>
              <a:t>по выбору: или биология, или химия, или физика.</a:t>
            </a:r>
            <a:endParaRPr lang="ru-RU" dirty="0">
              <a:cs typeface="Arial" panose="020B0604020202020204" pitchFamily="34" charset="0"/>
            </a:endParaRPr>
          </a:p>
        </p:txBody>
      </p:sp>
      <p:pic>
        <p:nvPicPr>
          <p:cNvPr id="18" name="Picture 2" descr="https://www.vladbmt.ru/assets/userfiles/img/osnovnyie-napravleniya/pishhevaya-promyishlennos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976" y="4322162"/>
            <a:ext cx="3433863" cy="17169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http://old.dumask.ru/media/k2/items/cache/2c28b39483e052cb34257133545d1eaa_X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7505" y="4289050"/>
            <a:ext cx="3353897" cy="178315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Номер слайда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C881BF-DDA1-4C3C-8990-493C1FAC98D6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-36513" y="0"/>
            <a:ext cx="9180513" cy="981075"/>
          </a:xfrm>
          <a:prstGeom prst="rect">
            <a:avLst/>
          </a:prstGeom>
          <a:solidFill>
            <a:srgbClr val="005A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0" y="6453188"/>
            <a:ext cx="9144000" cy="404812"/>
          </a:xfrm>
          <a:prstGeom prst="rect">
            <a:avLst/>
          </a:prstGeom>
          <a:solidFill>
            <a:srgbClr val="E34B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693738" y="6288088"/>
            <a:ext cx="614362" cy="1444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 bwMode="white">
          <a:xfrm>
            <a:off x="908050" y="115888"/>
            <a:ext cx="7192963" cy="64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spcBef>
                <a:spcPts val="1000"/>
              </a:spcBef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+mn-cs"/>
              </a:rPr>
              <a:t>Технологический 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+mn-cs"/>
              </a:rPr>
              <a:t>факультет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+mn-cs"/>
            </a:endParaRPr>
          </a:p>
        </p:txBody>
      </p:sp>
      <p:pic>
        <p:nvPicPr>
          <p:cNvPr id="8202" name="Рисунок 8" descr="logotip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79361"/>
            <a:ext cx="720725" cy="134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 bwMode="auto">
          <a:xfrm>
            <a:off x="122798" y="6370382"/>
            <a:ext cx="3137526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Приём 2021 года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928662" y="1357298"/>
            <a:ext cx="7685914" cy="2725019"/>
          </a:xfrm>
          <a:prstGeom prst="roundRect">
            <a:avLst/>
          </a:prstGeom>
          <a:solidFill>
            <a:srgbClr val="E34B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БИЗНЕС-ИНФОРМАТИКА</a:t>
            </a:r>
          </a:p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10 </a:t>
            </a:r>
            <a:r>
              <a:rPr lang="ru-RU" sz="2000" dirty="0" smtClean="0">
                <a:solidFill>
                  <a:schemeClr val="bg1"/>
                </a:solidFill>
              </a:rPr>
              <a:t>внебюджетных мест</a:t>
            </a:r>
          </a:p>
          <a:p>
            <a:r>
              <a:rPr lang="ru-RU" sz="2400" dirty="0">
                <a:cs typeface="Arial" panose="020B0604020202020204" pitchFamily="34" charset="0"/>
              </a:rPr>
              <a:t>	</a:t>
            </a:r>
            <a:r>
              <a:rPr lang="ru-RU" dirty="0" smtClean="0">
                <a:cs typeface="Arial" panose="020B0604020202020204" pitchFamily="34" charset="0"/>
              </a:rPr>
              <a:t>Вступительные испытания: </a:t>
            </a:r>
          </a:p>
          <a:p>
            <a:pPr marL="457200" indent="-457200">
              <a:buAutoNum type="arabicParenR"/>
            </a:pPr>
            <a:r>
              <a:rPr lang="ru-RU" dirty="0" smtClean="0">
                <a:cs typeface="Arial" panose="020B0604020202020204" pitchFamily="34" charset="0"/>
              </a:rPr>
              <a:t>русский язык; </a:t>
            </a:r>
          </a:p>
          <a:p>
            <a:pPr marL="457200" indent="-457200">
              <a:buAutoNum type="arabicParenR"/>
            </a:pPr>
            <a:r>
              <a:rPr lang="ru-RU" dirty="0" smtClean="0">
                <a:cs typeface="Arial" panose="020B0604020202020204" pitchFamily="34" charset="0"/>
              </a:rPr>
              <a:t>профильная математика;</a:t>
            </a:r>
          </a:p>
          <a:p>
            <a:pPr marL="457200" indent="-457200">
              <a:buAutoNum type="arabicParenR"/>
            </a:pPr>
            <a:r>
              <a:rPr lang="ru-RU" dirty="0" smtClean="0">
                <a:cs typeface="Arial" panose="020B0604020202020204" pitchFamily="34" charset="0"/>
              </a:rPr>
              <a:t>по выбору: или обществознание, или информатика и ИКТ.</a:t>
            </a:r>
            <a:endParaRPr lang="ru-RU" dirty="0">
              <a:cs typeface="Arial" panose="020B0604020202020204" pitchFamily="34" charset="0"/>
            </a:endParaRPr>
          </a:p>
        </p:txBody>
      </p:sp>
      <p:pic>
        <p:nvPicPr>
          <p:cNvPr id="14" name="Picture 2" descr="https://shopperquality.com/wp-content/uploads/2017/08/1124336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538" y="4280760"/>
            <a:ext cx="3582891" cy="179144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https://vesbiz.ru/wp-content/uploads/2018/09/dengi-v-seti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1802" y="4249598"/>
            <a:ext cx="3649045" cy="182144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Номер слайда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C881BF-DDA1-4C3C-8990-493C1FAC98D6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-36513" y="0"/>
            <a:ext cx="9180513" cy="981075"/>
          </a:xfrm>
          <a:prstGeom prst="rect">
            <a:avLst/>
          </a:prstGeom>
          <a:solidFill>
            <a:srgbClr val="005A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0" y="6453188"/>
            <a:ext cx="9144000" cy="404812"/>
          </a:xfrm>
          <a:prstGeom prst="rect">
            <a:avLst/>
          </a:prstGeom>
          <a:solidFill>
            <a:srgbClr val="E34B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693738" y="6288088"/>
            <a:ext cx="614362" cy="1444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 bwMode="white">
          <a:xfrm>
            <a:off x="908050" y="115888"/>
            <a:ext cx="7192963" cy="64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spcBef>
                <a:spcPts val="1000"/>
              </a:spcBef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+mn-cs"/>
              </a:rPr>
              <a:t>Технологический 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+mn-cs"/>
              </a:rPr>
              <a:t>факультет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+mn-cs"/>
            </a:endParaRPr>
          </a:p>
        </p:txBody>
      </p:sp>
      <p:pic>
        <p:nvPicPr>
          <p:cNvPr id="8202" name="Рисунок 8" descr="logotip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79361"/>
            <a:ext cx="720725" cy="134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 bwMode="auto">
          <a:xfrm>
            <a:off x="122798" y="6370382"/>
            <a:ext cx="3137526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Приём 2021 года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928662" y="1357298"/>
            <a:ext cx="7685914" cy="2725019"/>
          </a:xfrm>
          <a:prstGeom prst="round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ТОВАРОВЕДЕНИЕ</a:t>
            </a:r>
          </a:p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10 </a:t>
            </a:r>
            <a:r>
              <a:rPr lang="ru-RU" sz="2000" dirty="0" smtClean="0">
                <a:solidFill>
                  <a:schemeClr val="bg1"/>
                </a:solidFill>
              </a:rPr>
              <a:t>внебюджетных мест</a:t>
            </a:r>
          </a:p>
          <a:p>
            <a:r>
              <a:rPr lang="ru-RU" sz="2400" dirty="0">
                <a:cs typeface="Arial" panose="020B0604020202020204" pitchFamily="34" charset="0"/>
              </a:rPr>
              <a:t>	</a:t>
            </a:r>
            <a:r>
              <a:rPr lang="ru-RU" dirty="0" smtClean="0">
                <a:cs typeface="Arial" panose="020B0604020202020204" pitchFamily="34" charset="0"/>
              </a:rPr>
              <a:t>Вступительные испытания: </a:t>
            </a:r>
          </a:p>
          <a:p>
            <a:pPr marL="457200" indent="-457200">
              <a:buAutoNum type="arabicParenR"/>
            </a:pPr>
            <a:r>
              <a:rPr lang="ru-RU" dirty="0" smtClean="0">
                <a:cs typeface="Arial" panose="020B0604020202020204" pitchFamily="34" charset="0"/>
              </a:rPr>
              <a:t>русский язык; </a:t>
            </a:r>
          </a:p>
          <a:p>
            <a:pPr marL="457200" indent="-457200">
              <a:buAutoNum type="arabicParenR"/>
            </a:pPr>
            <a:r>
              <a:rPr lang="ru-RU" dirty="0" smtClean="0">
                <a:cs typeface="Arial" panose="020B0604020202020204" pitchFamily="34" charset="0"/>
              </a:rPr>
              <a:t>профильная математика;</a:t>
            </a:r>
          </a:p>
          <a:p>
            <a:pPr marL="457200" indent="-457200">
              <a:buAutoNum type="arabicParenR"/>
            </a:pPr>
            <a:r>
              <a:rPr lang="ru-RU" dirty="0" smtClean="0">
                <a:cs typeface="Arial" panose="020B0604020202020204" pitchFamily="34" charset="0"/>
              </a:rPr>
              <a:t>по выбору: или обществознание, или информатика и ИКТ, или география, или история, или иностранный язык.</a:t>
            </a:r>
            <a:endParaRPr lang="ru-RU" dirty="0">
              <a:cs typeface="Arial" panose="020B0604020202020204" pitchFamily="34" charset="0"/>
            </a:endParaRPr>
          </a:p>
        </p:txBody>
      </p:sp>
      <p:pic>
        <p:nvPicPr>
          <p:cNvPr id="56322" name="Picture 2" descr="https://www.kp11.ru/images/public/pages/specialnosti/tovarovedenie_i_ekspertiza/otit-00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43042" y="4286256"/>
            <a:ext cx="2857520" cy="1903823"/>
          </a:xfrm>
          <a:prstGeom prst="rect">
            <a:avLst/>
          </a:prstGeom>
          <a:noFill/>
        </p:spPr>
      </p:pic>
      <p:pic>
        <p:nvPicPr>
          <p:cNvPr id="56324" name="Picture 4" descr="https://www.ncfu.ru/NCFU_PYATIGORSK/.image/SKG/Lab/TPPiT/_0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07785" y="4357694"/>
            <a:ext cx="2750363" cy="1833575"/>
          </a:xfrm>
          <a:prstGeom prst="rect">
            <a:avLst/>
          </a:prstGeom>
          <a:noFill/>
        </p:spPr>
      </p:pic>
      <p:sp>
        <p:nvSpPr>
          <p:cNvPr id="21" name="Номер слайда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C881BF-DDA1-4C3C-8990-493C1FAC98D6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AutoShape 46"/>
          <p:cNvSpPr>
            <a:spLocks noChangeArrowheads="1"/>
          </p:cNvSpPr>
          <p:nvPr/>
        </p:nvSpPr>
        <p:spPr bwMode="ltGray">
          <a:xfrm rot="5400000">
            <a:off x="-2422526" y="1474788"/>
            <a:ext cx="4824413" cy="4770438"/>
          </a:xfrm>
          <a:custGeom>
            <a:avLst/>
            <a:gdLst>
              <a:gd name="G0" fmla="+- 10478 0 0"/>
              <a:gd name="G1" fmla="+- -11739500 0 0"/>
              <a:gd name="G2" fmla="+- 0 0 -11739500"/>
              <a:gd name="T0" fmla="*/ 0 256 1"/>
              <a:gd name="T1" fmla="*/ 180 256 1"/>
              <a:gd name="G3" fmla="+- -11739500 T0 T1"/>
              <a:gd name="T2" fmla="*/ 0 256 1"/>
              <a:gd name="T3" fmla="*/ 90 256 1"/>
              <a:gd name="G4" fmla="+- -11739500 T2 T3"/>
              <a:gd name="G5" fmla="*/ G4 2 1"/>
              <a:gd name="T4" fmla="*/ 90 256 1"/>
              <a:gd name="T5" fmla="*/ 0 256 1"/>
              <a:gd name="G6" fmla="+- -11739500 T4 T5"/>
              <a:gd name="G7" fmla="*/ G6 2 1"/>
              <a:gd name="G8" fmla="abs -11739500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10478"/>
              <a:gd name="G18" fmla="*/ 10478 1 2"/>
              <a:gd name="G19" fmla="+- G18 5400 0"/>
              <a:gd name="G20" fmla="cos G19 -11739500"/>
              <a:gd name="G21" fmla="sin G19 -11739500"/>
              <a:gd name="G22" fmla="+- G20 10800 0"/>
              <a:gd name="G23" fmla="+- G21 10800 0"/>
              <a:gd name="G24" fmla="+- 10800 0 G20"/>
              <a:gd name="G25" fmla="+- 10478 10800 0"/>
              <a:gd name="G26" fmla="?: G9 G17 G25"/>
              <a:gd name="G27" fmla="?: G9 0 21600"/>
              <a:gd name="G28" fmla="cos 10800 -11739500"/>
              <a:gd name="G29" fmla="sin 10800 -11739500"/>
              <a:gd name="G30" fmla="sin 10478 -11739500"/>
              <a:gd name="G31" fmla="+- G28 10800 0"/>
              <a:gd name="G32" fmla="+- G29 10800 0"/>
              <a:gd name="G33" fmla="+- G30 10800 0"/>
              <a:gd name="G34" fmla="?: G4 0 G31"/>
              <a:gd name="G35" fmla="?: -11739500 G34 0"/>
              <a:gd name="G36" fmla="?: G6 G35 G31"/>
              <a:gd name="G37" fmla="+- 21600 0 G36"/>
              <a:gd name="G38" fmla="?: G4 0 G33"/>
              <a:gd name="G39" fmla="?: -11739500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162 w 21600"/>
              <a:gd name="T15" fmla="*/ 10638 h 21600"/>
              <a:gd name="T16" fmla="*/ 10800 w 21600"/>
              <a:gd name="T17" fmla="*/ 322 h 21600"/>
              <a:gd name="T18" fmla="*/ 21438 w 21600"/>
              <a:gd name="T19" fmla="*/ 10638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323" y="10641"/>
                </a:moveTo>
                <a:cubicBezTo>
                  <a:pt x="410" y="4916"/>
                  <a:pt x="5075" y="321"/>
                  <a:pt x="10800" y="322"/>
                </a:cubicBezTo>
                <a:cubicBezTo>
                  <a:pt x="16524" y="322"/>
                  <a:pt x="21189" y="4916"/>
                  <a:pt x="21276" y="10641"/>
                </a:cubicBezTo>
                <a:lnTo>
                  <a:pt x="21598" y="10636"/>
                </a:lnTo>
                <a:cubicBezTo>
                  <a:pt x="21509" y="4736"/>
                  <a:pt x="16700" y="-1"/>
                  <a:pt x="10799" y="0"/>
                </a:cubicBezTo>
                <a:cubicBezTo>
                  <a:pt x="4899" y="0"/>
                  <a:pt x="90" y="4736"/>
                  <a:pt x="1" y="10636"/>
                </a:cubicBezTo>
                <a:close/>
              </a:path>
            </a:pathLst>
          </a:custGeom>
          <a:gradFill rotWithShape="1">
            <a:gsLst>
              <a:gs pos="0">
                <a:schemeClr val="bg2">
                  <a:gamma/>
                  <a:tint val="45490"/>
                  <a:invGamma/>
                </a:schemeClr>
              </a:gs>
              <a:gs pos="50000">
                <a:schemeClr val="bg2"/>
              </a:gs>
              <a:gs pos="100000">
                <a:schemeClr val="bg2">
                  <a:gamma/>
                  <a:tint val="45490"/>
                  <a:invGamma/>
                </a:schemeClr>
              </a:gs>
            </a:gsLst>
            <a:lin ang="0" scaled="1"/>
          </a:gra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14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6" name="Прямоугольник 5"/>
          <p:cNvSpPr/>
          <p:nvPr/>
        </p:nvSpPr>
        <p:spPr>
          <a:xfrm>
            <a:off x="0" y="6453188"/>
            <a:ext cx="9144000" cy="404812"/>
          </a:xfrm>
          <a:prstGeom prst="rect">
            <a:avLst/>
          </a:prstGeom>
          <a:solidFill>
            <a:srgbClr val="E34B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-36513" y="0"/>
            <a:ext cx="9180513" cy="981075"/>
          </a:xfrm>
          <a:prstGeom prst="rect">
            <a:avLst/>
          </a:prstGeom>
          <a:solidFill>
            <a:srgbClr val="005A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pic>
        <p:nvPicPr>
          <p:cNvPr id="6152" name="Рисунок 8" descr="logotip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60310"/>
            <a:ext cx="730250" cy="1368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1204913" y="115888"/>
            <a:ext cx="6117187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Новое в приемной 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кампании 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2021 года</a:t>
            </a:r>
          </a:p>
        </p:txBody>
      </p:sp>
      <p:sp>
        <p:nvSpPr>
          <p:cNvPr id="13" name="Прямоугольник 12"/>
          <p:cNvSpPr/>
          <p:nvPr/>
        </p:nvSpPr>
        <p:spPr bwMode="auto">
          <a:xfrm>
            <a:off x="658813" y="6238875"/>
            <a:ext cx="612775" cy="1444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155" name="AutoShape 49"/>
          <p:cNvSpPr>
            <a:spLocks noChangeArrowheads="1"/>
          </p:cNvSpPr>
          <p:nvPr/>
        </p:nvSpPr>
        <p:spPr bwMode="gray">
          <a:xfrm>
            <a:off x="2132040" y="4933957"/>
            <a:ext cx="6369050" cy="566745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ru-RU" b="1" dirty="0" smtClean="0">
                <a:solidFill>
                  <a:srgbClr val="003760"/>
                </a:solidFill>
              </a:rPr>
              <a:t>Школьникам  </a:t>
            </a:r>
            <a:r>
              <a:rPr lang="ru-RU" b="1" dirty="0" err="1" smtClean="0">
                <a:solidFill>
                  <a:srgbClr val="003760"/>
                </a:solidFill>
              </a:rPr>
              <a:t>досдать</a:t>
            </a:r>
            <a:r>
              <a:rPr lang="ru-RU" b="1" dirty="0" smtClean="0">
                <a:solidFill>
                  <a:srgbClr val="003760"/>
                </a:solidFill>
              </a:rPr>
              <a:t> </a:t>
            </a:r>
            <a:r>
              <a:rPr lang="ru-RU" b="1" dirty="0">
                <a:solidFill>
                  <a:srgbClr val="C00000"/>
                </a:solidFill>
              </a:rPr>
              <a:t>ЕГЭ в ВУЗе нельзя</a:t>
            </a:r>
            <a:r>
              <a:rPr lang="ru-RU" b="1" dirty="0">
                <a:solidFill>
                  <a:srgbClr val="003760"/>
                </a:solidFill>
              </a:rPr>
              <a:t>!</a:t>
            </a:r>
          </a:p>
        </p:txBody>
      </p:sp>
      <p:sp>
        <p:nvSpPr>
          <p:cNvPr id="6156" name="AutoShape 50"/>
          <p:cNvSpPr>
            <a:spLocks noChangeArrowheads="1"/>
          </p:cNvSpPr>
          <p:nvPr/>
        </p:nvSpPr>
        <p:spPr bwMode="gray">
          <a:xfrm>
            <a:off x="2397092" y="3804727"/>
            <a:ext cx="6448428" cy="936625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ru-RU" b="1" dirty="0" smtClean="0">
                <a:solidFill>
                  <a:srgbClr val="C00000"/>
                </a:solidFill>
              </a:rPr>
              <a:t>Выпускники СПО </a:t>
            </a:r>
            <a:r>
              <a:rPr lang="ru-RU" b="1" dirty="0" smtClean="0">
                <a:solidFill>
                  <a:srgbClr val="003760"/>
                </a:solidFill>
              </a:rPr>
              <a:t>могут поступать на основании </a:t>
            </a:r>
            <a:r>
              <a:rPr lang="ru-RU" b="1" dirty="0" smtClean="0">
                <a:solidFill>
                  <a:srgbClr val="C00000"/>
                </a:solidFill>
              </a:rPr>
              <a:t>ЕГЭ</a:t>
            </a:r>
            <a:r>
              <a:rPr lang="ru-RU" b="1" dirty="0" smtClean="0">
                <a:solidFill>
                  <a:srgbClr val="003760"/>
                </a:solidFill>
              </a:rPr>
              <a:t>, </a:t>
            </a:r>
          </a:p>
          <a:p>
            <a:pPr eaLnBrk="0" hangingPunct="0"/>
            <a:r>
              <a:rPr lang="ru-RU" b="1" dirty="0" smtClean="0">
                <a:solidFill>
                  <a:srgbClr val="003760"/>
                </a:solidFill>
              </a:rPr>
              <a:t>а могут сдать </a:t>
            </a:r>
            <a:r>
              <a:rPr lang="ru-RU" b="1" dirty="0" smtClean="0">
                <a:solidFill>
                  <a:srgbClr val="C00000"/>
                </a:solidFill>
              </a:rPr>
              <a:t>внутренний экзамен в ВУЗе</a:t>
            </a:r>
            <a:r>
              <a:rPr lang="ru-RU" b="1" dirty="0" smtClean="0">
                <a:solidFill>
                  <a:srgbClr val="003760"/>
                </a:solidFill>
              </a:rPr>
              <a:t>. </a:t>
            </a:r>
          </a:p>
        </p:txBody>
      </p:sp>
      <p:sp>
        <p:nvSpPr>
          <p:cNvPr id="6157" name="AutoShape 51"/>
          <p:cNvSpPr>
            <a:spLocks noChangeArrowheads="1"/>
          </p:cNvSpPr>
          <p:nvPr/>
        </p:nvSpPr>
        <p:spPr bwMode="gray">
          <a:xfrm>
            <a:off x="2146280" y="2149476"/>
            <a:ext cx="6307163" cy="565144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ru-RU" b="1" dirty="0" smtClean="0">
                <a:solidFill>
                  <a:srgbClr val="003760"/>
                </a:solidFill>
              </a:rPr>
              <a:t>Третье вступительное испытание: </a:t>
            </a:r>
            <a:r>
              <a:rPr lang="ru-RU" b="1" dirty="0" smtClean="0">
                <a:solidFill>
                  <a:srgbClr val="C00000"/>
                </a:solidFill>
              </a:rPr>
              <a:t>ЕГЭ по выбору!</a:t>
            </a:r>
          </a:p>
        </p:txBody>
      </p:sp>
      <p:sp>
        <p:nvSpPr>
          <p:cNvPr id="6158" name="AutoShape 52"/>
          <p:cNvSpPr>
            <a:spLocks noChangeArrowheads="1"/>
          </p:cNvSpPr>
          <p:nvPr/>
        </p:nvSpPr>
        <p:spPr bwMode="gray">
          <a:xfrm>
            <a:off x="1306515" y="1271577"/>
            <a:ext cx="5265749" cy="728663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ru-RU" b="1" dirty="0" smtClean="0">
                <a:solidFill>
                  <a:srgbClr val="003760"/>
                </a:solidFill>
              </a:rPr>
              <a:t>Обязательные ЕГЭ: </a:t>
            </a:r>
          </a:p>
          <a:p>
            <a:pPr eaLnBrk="0" hangingPunct="0"/>
            <a:r>
              <a:rPr lang="ru-RU" b="1" dirty="0" smtClean="0">
                <a:solidFill>
                  <a:srgbClr val="C00000"/>
                </a:solidFill>
              </a:rPr>
              <a:t>русский язык и профильная математика!</a:t>
            </a:r>
          </a:p>
        </p:txBody>
      </p:sp>
      <p:grpSp>
        <p:nvGrpSpPr>
          <p:cNvPr id="6162" name="Group 53"/>
          <p:cNvGrpSpPr>
            <a:grpSpLocks/>
          </p:cNvGrpSpPr>
          <p:nvPr/>
        </p:nvGrpSpPr>
        <p:grpSpPr bwMode="auto">
          <a:xfrm>
            <a:off x="968378" y="1497002"/>
            <a:ext cx="381000" cy="381000"/>
            <a:chOff x="2078" y="1680"/>
            <a:chExt cx="1615" cy="1615"/>
          </a:xfrm>
        </p:grpSpPr>
        <p:sp>
          <p:nvSpPr>
            <p:cNvPr id="6184" name="Oval 54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185" name="Oval 55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6" name="Oval 56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187" name="Oval 57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ru-RU"/>
            </a:p>
          </p:txBody>
        </p:sp>
        <p:sp>
          <p:nvSpPr>
            <p:cNvPr id="28" name="Oval 58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/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189" name="Oval 59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</p:grpSp>
      <p:grpSp>
        <p:nvGrpSpPr>
          <p:cNvPr id="6163" name="Group 60"/>
          <p:cNvGrpSpPr>
            <a:grpSpLocks/>
          </p:cNvGrpSpPr>
          <p:nvPr/>
        </p:nvGrpSpPr>
        <p:grpSpPr bwMode="auto">
          <a:xfrm>
            <a:off x="1785918" y="2276476"/>
            <a:ext cx="381000" cy="381000"/>
            <a:chOff x="2078" y="1680"/>
            <a:chExt cx="1615" cy="1615"/>
          </a:xfrm>
        </p:grpSpPr>
        <p:sp>
          <p:nvSpPr>
            <p:cNvPr id="6178" name="Oval 61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179" name="Oval 62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3" name="Oval 63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181" name="Oval 64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48BE67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ru-RU"/>
            </a:p>
          </p:txBody>
        </p:sp>
        <p:sp>
          <p:nvSpPr>
            <p:cNvPr id="35" name="Oval 65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/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183" name="Oval 66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48BE67"/>
                </a:gs>
                <a:gs pos="100000">
                  <a:srgbClr val="235C3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</p:grpSp>
      <p:grpSp>
        <p:nvGrpSpPr>
          <p:cNvPr id="6164" name="Group 74"/>
          <p:cNvGrpSpPr>
            <a:grpSpLocks/>
          </p:cNvGrpSpPr>
          <p:nvPr/>
        </p:nvGrpSpPr>
        <p:grpSpPr bwMode="auto">
          <a:xfrm>
            <a:off x="1785918" y="5005395"/>
            <a:ext cx="381000" cy="381000"/>
            <a:chOff x="2078" y="1680"/>
            <a:chExt cx="1615" cy="1615"/>
          </a:xfrm>
        </p:grpSpPr>
        <p:sp>
          <p:nvSpPr>
            <p:cNvPr id="6172" name="Oval 75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173" name="Oval 76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0" name="Oval 77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175" name="Oval 78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8D67E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ru-RU"/>
            </a:p>
          </p:txBody>
        </p:sp>
        <p:sp>
          <p:nvSpPr>
            <p:cNvPr id="42" name="Oval 79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/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177" name="Oval 80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8D67E1"/>
                </a:gs>
                <a:gs pos="100000">
                  <a:srgbClr val="45326D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</p:grpSp>
      <p:grpSp>
        <p:nvGrpSpPr>
          <p:cNvPr id="6165" name="Group 67"/>
          <p:cNvGrpSpPr>
            <a:grpSpLocks/>
          </p:cNvGrpSpPr>
          <p:nvPr/>
        </p:nvGrpSpPr>
        <p:grpSpPr bwMode="auto">
          <a:xfrm>
            <a:off x="2071670" y="4087307"/>
            <a:ext cx="381000" cy="381000"/>
            <a:chOff x="2078" y="1680"/>
            <a:chExt cx="1615" cy="1615"/>
          </a:xfrm>
        </p:grpSpPr>
        <p:sp>
          <p:nvSpPr>
            <p:cNvPr id="6166" name="Oval 68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167" name="Oval 69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7" name="Oval 70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169" name="Oval 71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0F5368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ru-RU"/>
            </a:p>
          </p:txBody>
        </p:sp>
        <p:sp>
          <p:nvSpPr>
            <p:cNvPr id="49" name="Oval 72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/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171" name="Oval 73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10576D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</p:grpSp>
      <p:sp>
        <p:nvSpPr>
          <p:cNvPr id="50" name="TextBox 49"/>
          <p:cNvSpPr txBox="1"/>
          <p:nvPr/>
        </p:nvSpPr>
        <p:spPr bwMode="auto">
          <a:xfrm>
            <a:off x="122798" y="6370382"/>
            <a:ext cx="3137526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Приём 2021 года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1" name="AutoShape 50"/>
          <p:cNvSpPr>
            <a:spLocks noChangeArrowheads="1"/>
          </p:cNvSpPr>
          <p:nvPr/>
        </p:nvSpPr>
        <p:spPr bwMode="gray">
          <a:xfrm>
            <a:off x="1342300" y="5680617"/>
            <a:ext cx="6448428" cy="507997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ru-RU" b="1" dirty="0" smtClean="0">
                <a:solidFill>
                  <a:srgbClr val="C00000"/>
                </a:solidFill>
              </a:rPr>
              <a:t>Зачисление</a:t>
            </a:r>
            <a:r>
              <a:rPr lang="ru-RU" b="1" dirty="0" smtClean="0">
                <a:solidFill>
                  <a:srgbClr val="003760"/>
                </a:solidFill>
              </a:rPr>
              <a:t> будет проводиться </a:t>
            </a:r>
            <a:r>
              <a:rPr lang="ru-RU" b="1" dirty="0" smtClean="0">
                <a:solidFill>
                  <a:srgbClr val="C00000"/>
                </a:solidFill>
              </a:rPr>
              <a:t>в одну волну</a:t>
            </a:r>
            <a:r>
              <a:rPr lang="ru-RU" b="1" dirty="0" smtClean="0">
                <a:solidFill>
                  <a:srgbClr val="003760"/>
                </a:solidFill>
              </a:rPr>
              <a:t>!</a:t>
            </a:r>
          </a:p>
        </p:txBody>
      </p:sp>
      <p:grpSp>
        <p:nvGrpSpPr>
          <p:cNvPr id="52" name="Group 67"/>
          <p:cNvGrpSpPr>
            <a:grpSpLocks/>
          </p:cNvGrpSpPr>
          <p:nvPr/>
        </p:nvGrpSpPr>
        <p:grpSpPr bwMode="auto">
          <a:xfrm>
            <a:off x="985110" y="5740952"/>
            <a:ext cx="381000" cy="381000"/>
            <a:chOff x="2078" y="1680"/>
            <a:chExt cx="1615" cy="1615"/>
          </a:xfrm>
        </p:grpSpPr>
        <p:sp>
          <p:nvSpPr>
            <p:cNvPr id="53" name="Oval 68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4" name="Oval 69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5" name="Oval 70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6" name="Oval 71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0F5368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ru-RU"/>
            </a:p>
          </p:txBody>
        </p:sp>
        <p:sp>
          <p:nvSpPr>
            <p:cNvPr id="57" name="Oval 72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/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" name="Oval 73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10576D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ru-RU" dirty="0"/>
            </a:p>
          </p:txBody>
        </p:sp>
      </p:grpSp>
      <p:sp>
        <p:nvSpPr>
          <p:cNvPr id="59" name="Номер слайда 5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C881BF-DDA1-4C3C-8990-493C1FAC98D6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60" name="AutoShape 51"/>
          <p:cNvSpPr>
            <a:spLocks noChangeArrowheads="1"/>
          </p:cNvSpPr>
          <p:nvPr/>
        </p:nvSpPr>
        <p:spPr bwMode="gray">
          <a:xfrm>
            <a:off x="2417042" y="2902466"/>
            <a:ext cx="6711968" cy="708020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ru-RU" b="1" dirty="0" smtClean="0">
                <a:solidFill>
                  <a:srgbClr val="003760"/>
                </a:solidFill>
              </a:rPr>
              <a:t>В  любом вузе можно подавать документы от 2-х до</a:t>
            </a:r>
          </a:p>
          <a:p>
            <a:r>
              <a:rPr lang="ru-RU" b="1" dirty="0" smtClean="0">
                <a:solidFill>
                  <a:srgbClr val="003760"/>
                </a:solidFill>
              </a:rPr>
              <a:t>10-ти направлений и/или специальностей: </a:t>
            </a:r>
            <a:r>
              <a:rPr lang="ru-RU" b="1" dirty="0" smtClean="0">
                <a:solidFill>
                  <a:srgbClr val="C00000"/>
                </a:solidFill>
              </a:rPr>
              <a:t>в БТИ </a:t>
            </a:r>
            <a:r>
              <a:rPr lang="ru-RU" b="1" dirty="0" smtClean="0">
                <a:solidFill>
                  <a:srgbClr val="C00000"/>
                </a:solidFill>
              </a:rPr>
              <a:t>– </a:t>
            </a:r>
            <a:r>
              <a:rPr lang="ru-RU" b="1" dirty="0" smtClean="0">
                <a:solidFill>
                  <a:srgbClr val="C00000"/>
                </a:solidFill>
              </a:rPr>
              <a:t>на 5.</a:t>
            </a:r>
            <a:endParaRPr lang="ru-RU" b="1" dirty="0" smtClean="0">
              <a:solidFill>
                <a:srgbClr val="C00000"/>
              </a:solidFill>
            </a:endParaRPr>
          </a:p>
        </p:txBody>
      </p:sp>
      <p:grpSp>
        <p:nvGrpSpPr>
          <p:cNvPr id="61" name="Group 60"/>
          <p:cNvGrpSpPr>
            <a:grpSpLocks/>
          </p:cNvGrpSpPr>
          <p:nvPr/>
        </p:nvGrpSpPr>
        <p:grpSpPr bwMode="auto">
          <a:xfrm>
            <a:off x="2056680" y="3029466"/>
            <a:ext cx="376988" cy="381000"/>
            <a:chOff x="2078" y="1680"/>
            <a:chExt cx="1615" cy="1615"/>
          </a:xfrm>
        </p:grpSpPr>
        <p:sp>
          <p:nvSpPr>
            <p:cNvPr id="62" name="Oval 61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3" name="Oval 62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4" name="Oval 63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5" name="Oval 64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48BE67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ru-RU"/>
            </a:p>
          </p:txBody>
        </p:sp>
        <p:sp>
          <p:nvSpPr>
            <p:cNvPr id="66" name="Oval 65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/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7" name="Oval 66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solidFill>
              <a:srgbClr val="E34B1B"/>
            </a:solidFill>
            <a:ln w="9525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-36513" y="0"/>
            <a:ext cx="9180513" cy="981075"/>
          </a:xfrm>
          <a:prstGeom prst="rect">
            <a:avLst/>
          </a:prstGeom>
          <a:solidFill>
            <a:srgbClr val="005A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0" y="6453188"/>
            <a:ext cx="9144000" cy="404812"/>
          </a:xfrm>
          <a:prstGeom prst="rect">
            <a:avLst/>
          </a:prstGeom>
          <a:solidFill>
            <a:srgbClr val="E34B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693738" y="6288088"/>
            <a:ext cx="614362" cy="1444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 bwMode="white">
          <a:xfrm>
            <a:off x="908050" y="115888"/>
            <a:ext cx="7192963" cy="64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spcBef>
                <a:spcPts val="1000"/>
              </a:spcBef>
              <a:spcAft>
                <a:spcPts val="0"/>
              </a:spcAft>
              <a:defRPr/>
            </a:pPr>
            <a:r>
              <a:rPr lang="ru-RU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+mn-cs"/>
              </a:rPr>
              <a:t>Бийский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+mn-cs"/>
              </a:rPr>
              <a:t> технологический институт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+mn-cs"/>
            </a:endParaRPr>
          </a:p>
        </p:txBody>
      </p:sp>
      <p:pic>
        <p:nvPicPr>
          <p:cNvPr id="8202" name="Рисунок 8" descr="logotip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79361"/>
            <a:ext cx="720725" cy="134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 bwMode="auto">
          <a:xfrm>
            <a:off x="122798" y="6370382"/>
            <a:ext cx="3137526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Приём 2021 года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928662" y="1357298"/>
            <a:ext cx="7675786" cy="3151822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ВОЕННАЯ КАФЕДРА</a:t>
            </a:r>
          </a:p>
          <a:p>
            <a:pPr algn="ctr"/>
            <a:r>
              <a:rPr lang="ru-RU" sz="1400" b="1" dirty="0" smtClean="0">
                <a:solidFill>
                  <a:schemeClr val="bg1"/>
                </a:solidFill>
              </a:rPr>
              <a:t>Студенты технических направлений подготовки и специальностей ВУЗа имеют возможность обучаться на военной кафедре (без отрыва от обучения по основной специальности/направления) по следующим программам подготовки:</a:t>
            </a:r>
          </a:p>
          <a:p>
            <a:r>
              <a:rPr lang="ru-RU" sz="1400" b="1" dirty="0" smtClean="0">
                <a:solidFill>
                  <a:schemeClr val="bg1"/>
                </a:solidFill>
              </a:rPr>
              <a:t>- офицер запаса (срок обучения 2,5 года);</a:t>
            </a:r>
          </a:p>
          <a:p>
            <a:r>
              <a:rPr lang="ru-RU" sz="1400" b="1" dirty="0" smtClean="0">
                <a:solidFill>
                  <a:schemeClr val="bg1"/>
                </a:solidFill>
              </a:rPr>
              <a:t>- сержант запаса (срок обучения 2 года);</a:t>
            </a:r>
          </a:p>
          <a:p>
            <a:r>
              <a:rPr lang="ru-RU" sz="1400" b="1" dirty="0" smtClean="0">
                <a:solidFill>
                  <a:schemeClr val="bg1"/>
                </a:solidFill>
              </a:rPr>
              <a:t>- солдат запаса (срок обучения 2 года).</a:t>
            </a:r>
          </a:p>
          <a:p>
            <a:pPr algn="just"/>
            <a:r>
              <a:rPr lang="en-US" sz="1400" b="1" dirty="0" smtClean="0">
                <a:solidFill>
                  <a:schemeClr val="bg1"/>
                </a:solidFill>
              </a:rPr>
              <a:t>	</a:t>
            </a:r>
            <a:r>
              <a:rPr lang="ru-RU" sz="1400" b="1" dirty="0" smtClean="0">
                <a:solidFill>
                  <a:schemeClr val="bg1"/>
                </a:solidFill>
              </a:rPr>
              <a:t>После успешного окончания военной кафедры студенту присваивается воинское звание без призыва на срочную службу в ряды РА.  Для выпускников открываются дополнительные возможности трудоустройства в силовые структуры России: </a:t>
            </a:r>
            <a:br>
              <a:rPr lang="ru-RU" sz="1400" b="1" dirty="0" smtClean="0">
                <a:solidFill>
                  <a:schemeClr val="bg1"/>
                </a:solidFill>
              </a:rPr>
            </a:br>
            <a:r>
              <a:rPr lang="ru-RU" sz="1400" b="1" dirty="0" smtClean="0">
                <a:solidFill>
                  <a:schemeClr val="bg1"/>
                </a:solidFill>
              </a:rPr>
              <a:t>МВД, </a:t>
            </a:r>
            <a:r>
              <a:rPr lang="ru-RU" sz="1400" b="1" dirty="0" err="1" smtClean="0">
                <a:solidFill>
                  <a:schemeClr val="bg1"/>
                </a:solidFill>
              </a:rPr>
              <a:t>Росгвардия</a:t>
            </a:r>
            <a:r>
              <a:rPr lang="ru-RU" sz="1400" b="1" dirty="0" smtClean="0">
                <a:solidFill>
                  <a:schemeClr val="bg1"/>
                </a:solidFill>
              </a:rPr>
              <a:t>, ФСБ, МЧС и т.д.</a:t>
            </a:r>
          </a:p>
        </p:txBody>
      </p:sp>
      <p:pic>
        <p:nvPicPr>
          <p:cNvPr id="14" name="Picture 2" descr="http://www.bti.secna.ru/wp-content/uploads/2019/03/VK_0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147" r="5344"/>
          <a:stretch/>
        </p:blipFill>
        <p:spPr bwMode="auto">
          <a:xfrm>
            <a:off x="1049363" y="4797152"/>
            <a:ext cx="3584308" cy="150716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http://www.bti.secna.ru/wp-content/uploads/2019/03/VK_0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2421" b="6796"/>
          <a:stretch/>
        </p:blipFill>
        <p:spPr bwMode="auto">
          <a:xfrm>
            <a:off x="4849572" y="4803502"/>
            <a:ext cx="3508642" cy="150716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Номер слайда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C881BF-DDA1-4C3C-8990-493C1FAC98D6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-36513" y="0"/>
            <a:ext cx="9180513" cy="981075"/>
          </a:xfrm>
          <a:prstGeom prst="rect">
            <a:avLst/>
          </a:prstGeom>
          <a:solidFill>
            <a:srgbClr val="005A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0" y="6453188"/>
            <a:ext cx="9144000" cy="404812"/>
          </a:xfrm>
          <a:prstGeom prst="rect">
            <a:avLst/>
          </a:prstGeom>
          <a:solidFill>
            <a:srgbClr val="E34B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693738" y="6288088"/>
            <a:ext cx="614362" cy="1444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 bwMode="white">
          <a:xfrm>
            <a:off x="908050" y="115888"/>
            <a:ext cx="7192963" cy="64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spcBef>
                <a:spcPts val="1000"/>
              </a:spcBef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+mn-cs"/>
              </a:rPr>
              <a:t>Стипендии студентов института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+mn-cs"/>
            </a:endParaRPr>
          </a:p>
        </p:txBody>
      </p:sp>
      <p:pic>
        <p:nvPicPr>
          <p:cNvPr id="8202" name="Рисунок 8" descr="logotip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79361"/>
            <a:ext cx="720725" cy="134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 bwMode="auto">
          <a:xfrm>
            <a:off x="122798" y="6370382"/>
            <a:ext cx="3137526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Приём 2021 года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129960407"/>
              </p:ext>
            </p:extLst>
          </p:nvPr>
        </p:nvGraphicFramePr>
        <p:xfrm>
          <a:off x="135467" y="1571612"/>
          <a:ext cx="8822266" cy="4076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11133"/>
                <a:gridCol w="2565400"/>
                <a:gridCol w="1845733"/>
              </a:tblGrid>
              <a:tr h="278130">
                <a:tc gridSpan="3"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Базовая стипендия</a:t>
                      </a:r>
                      <a:endParaRPr lang="ru-RU" sz="1800" dirty="0"/>
                    </a:p>
                  </a:txBody>
                  <a:tcPr marT="34290" marB="34290">
                    <a:solidFill>
                      <a:srgbClr val="005A9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Технологический факультет</a:t>
                      </a:r>
                      <a:endParaRPr lang="ru-RU" sz="1400" b="1" dirty="0"/>
                    </a:p>
                  </a:txBody>
                  <a:tcPr marT="34290" marB="34290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Инженерный</a:t>
                      </a:r>
                      <a:r>
                        <a:rPr lang="ru-RU" sz="1400" b="1" baseline="0" dirty="0" smtClean="0"/>
                        <a:t> спецфакультет</a:t>
                      </a:r>
                      <a:endParaRPr lang="ru-RU" sz="1400" b="1" dirty="0"/>
                    </a:p>
                  </a:txBody>
                  <a:tcPr marT="34290" marB="3429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C00000"/>
                          </a:solidFill>
                        </a:rPr>
                        <a:t>2 300 руб.</a:t>
                      </a:r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 marT="34290" marB="34290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C00000"/>
                          </a:solidFill>
                        </a:rPr>
                        <a:t>4 140 руб.</a:t>
                      </a:r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 marT="34290" marB="3429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78130">
                <a:tc gridSpan="3"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Социальная стипендия </a:t>
                      </a:r>
                      <a:r>
                        <a:rPr lang="ru-RU" sz="1400" dirty="0" smtClean="0"/>
                        <a:t>– </a:t>
                      </a:r>
                      <a:r>
                        <a:rPr lang="ru-RU" sz="1600" b="1" dirty="0" smtClean="0">
                          <a:solidFill>
                            <a:srgbClr val="C00000"/>
                          </a:solidFill>
                        </a:rPr>
                        <a:t>3 450 руб.</a:t>
                      </a:r>
                      <a:endParaRPr lang="ru-RU" sz="1400" b="1" dirty="0">
                        <a:solidFill>
                          <a:srgbClr val="C00000"/>
                        </a:solidFill>
                      </a:endParaRPr>
                    </a:p>
                  </a:txBody>
                  <a:tcPr marT="34290" marB="34290"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78130">
                <a:tc gridSpan="3">
                  <a:txBody>
                    <a:bodyPr/>
                    <a:lstStyle/>
                    <a:p>
                      <a:pPr algn="ctr"/>
                      <a:r>
                        <a:rPr lang="ru-RU" sz="1800" b="1" i="0" dirty="0" smtClean="0">
                          <a:solidFill>
                            <a:schemeClr val="bg1"/>
                          </a:solidFill>
                        </a:rPr>
                        <a:t>Для студентов 1 курса:</a:t>
                      </a:r>
                      <a:endParaRPr lang="ru-RU" sz="1800" b="1" i="0" dirty="0">
                        <a:solidFill>
                          <a:schemeClr val="bg1"/>
                        </a:solidFill>
                      </a:endParaRPr>
                    </a:p>
                  </a:txBody>
                  <a:tcPr marT="34290" marB="34290">
                    <a:solidFill>
                      <a:srgbClr val="005A9E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80060">
                <a:tc gridSpan="2">
                  <a:txBody>
                    <a:bodyPr/>
                    <a:lstStyle/>
                    <a:p>
                      <a:pPr algn="l"/>
                      <a:r>
                        <a:rPr lang="ru-RU" sz="1400" dirty="0" smtClean="0"/>
                        <a:t>Победителям</a:t>
                      </a:r>
                      <a:r>
                        <a:rPr lang="ru-RU" sz="1400" baseline="0" dirty="0" smtClean="0"/>
                        <a:t> и призерам олимпиад, входящих в перечень олимпиад школьников, имеющим особые права при зачислении</a:t>
                      </a:r>
                      <a:endParaRPr lang="ru-RU" sz="1400" dirty="0"/>
                    </a:p>
                  </a:txBody>
                  <a:tcPr marT="34290" marB="34290"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25 000 руб.</a:t>
                      </a:r>
                      <a:endParaRPr lang="ru-RU" sz="1600" b="1" kern="1200" dirty="0">
                        <a:solidFill>
                          <a:srgbClr val="C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34290" marB="34290"/>
                </a:tc>
              </a:tr>
              <a:tr h="278130">
                <a:tc gridSpan="2">
                  <a:txBody>
                    <a:bodyPr/>
                    <a:lstStyle/>
                    <a:p>
                      <a:pPr algn="l"/>
                      <a:r>
                        <a:rPr lang="ru-RU" sz="1400" dirty="0" smtClean="0"/>
                        <a:t>Лицам,</a:t>
                      </a:r>
                      <a:r>
                        <a:rPr lang="ru-RU" sz="1400" baseline="0" dirty="0" smtClean="0"/>
                        <a:t> получившим аттестат или диплом СПО с отличием</a:t>
                      </a:r>
                      <a:endParaRPr lang="ru-RU" sz="1400" dirty="0"/>
                    </a:p>
                  </a:txBody>
                  <a:tcPr marT="34290" marB="34290"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8 000 руб.</a:t>
                      </a:r>
                      <a:endParaRPr lang="ru-RU" sz="1600" b="1" kern="1200" dirty="0">
                        <a:solidFill>
                          <a:srgbClr val="C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34290" marB="34290"/>
                </a:tc>
              </a:tr>
              <a:tr h="278130">
                <a:tc gridSpan="3">
                  <a:txBody>
                    <a:bodyPr/>
                    <a:lstStyle/>
                    <a:p>
                      <a:pPr algn="ctr"/>
                      <a:r>
                        <a:rPr lang="ru-RU" sz="1800" b="1" i="0" dirty="0" smtClean="0">
                          <a:solidFill>
                            <a:schemeClr val="bg1"/>
                          </a:solidFill>
                        </a:rPr>
                        <a:t>Для старших курсов:</a:t>
                      </a:r>
                      <a:endParaRPr lang="ru-RU" sz="1800" b="1" i="0" dirty="0">
                        <a:solidFill>
                          <a:schemeClr val="bg1"/>
                        </a:solidFill>
                      </a:endParaRPr>
                    </a:p>
                  </a:txBody>
                  <a:tcPr marT="34290" marB="34290">
                    <a:solidFill>
                      <a:srgbClr val="005A9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78130"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/>
                        <a:t>Стипендия Президента Российской Федерации</a:t>
                      </a:r>
                      <a:endParaRPr lang="ru-RU" sz="1400" dirty="0"/>
                    </a:p>
                  </a:txBody>
                  <a:tcPr marT="34290" marB="34290"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7 000 руб.</a:t>
                      </a:r>
                      <a:endParaRPr lang="ru-RU" sz="1600" b="1" kern="1200" dirty="0">
                        <a:solidFill>
                          <a:srgbClr val="C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34290" marB="34290"/>
                </a:tc>
              </a:tr>
              <a:tr h="278130">
                <a:tc gridSpan="2">
                  <a:txBody>
                    <a:bodyPr/>
                    <a:lstStyle/>
                    <a:p>
                      <a:pPr algn="l"/>
                      <a:r>
                        <a:rPr lang="ru-RU" sz="1400" dirty="0" smtClean="0"/>
                        <a:t>Стипендия Правительства Российской Федерации</a:t>
                      </a:r>
                      <a:endParaRPr lang="ru-RU" sz="1400" dirty="0"/>
                    </a:p>
                  </a:txBody>
                  <a:tcPr marT="34290" marB="34290"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5 000 руб.</a:t>
                      </a:r>
                      <a:endParaRPr lang="ru-RU" sz="1600" b="1" kern="1200" dirty="0">
                        <a:solidFill>
                          <a:srgbClr val="C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34290" marB="34290"/>
                </a:tc>
              </a:tr>
              <a:tr h="685800">
                <a:tc gridSpan="2">
                  <a:txBody>
                    <a:bodyPr/>
                    <a:lstStyle/>
                    <a:p>
                      <a:pPr algn="l"/>
                      <a:r>
                        <a:rPr lang="ru-RU" sz="1400" dirty="0" smtClean="0"/>
                        <a:t>Повышенная государственная академическая</a:t>
                      </a:r>
                      <a:r>
                        <a:rPr lang="ru-RU" sz="1400" baseline="0" dirty="0" smtClean="0"/>
                        <a:t> </a:t>
                      </a:r>
                      <a:r>
                        <a:rPr lang="ru-RU" sz="1400" dirty="0" smtClean="0"/>
                        <a:t>стипендия студентам, имеющим достижения в учебной,</a:t>
                      </a:r>
                      <a:r>
                        <a:rPr lang="ru-RU" sz="1400" baseline="0" dirty="0" smtClean="0"/>
                        <a:t> научно-исследовательской, общественной, культурно-творческой и спортивной деятельности</a:t>
                      </a:r>
                      <a:endParaRPr lang="ru-RU" sz="1400" dirty="0"/>
                    </a:p>
                  </a:txBody>
                  <a:tcPr marT="34290" marB="34290"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от 5 800 до 10 200 руб.</a:t>
                      </a:r>
                      <a:endParaRPr lang="ru-RU" sz="1600" b="1" kern="1200" dirty="0">
                        <a:solidFill>
                          <a:srgbClr val="C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34290" marB="34290"/>
                </a:tc>
              </a:tr>
            </a:tbl>
          </a:graphicData>
        </a:graphic>
      </p:graphicFrame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C881BF-DDA1-4C3C-8990-493C1FAC98D6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6" name="Picture 6" descr="C:\Users\sos\Downloads\БИТ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764673">
            <a:off x="4682200" y="3818105"/>
            <a:ext cx="2404214" cy="3005266"/>
          </a:xfrm>
          <a:prstGeom prst="rect">
            <a:avLst/>
          </a:prstGeom>
          <a:noFill/>
        </p:spPr>
      </p:pic>
      <p:pic>
        <p:nvPicPr>
          <p:cNvPr id="40967" name="Picture 7" descr="C:\Users\sos\Downloads\лого алмаз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08304" y="3739950"/>
            <a:ext cx="1835696" cy="311805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0" y="0"/>
            <a:ext cx="9180513" cy="1412776"/>
          </a:xfrm>
          <a:prstGeom prst="rect">
            <a:avLst/>
          </a:prstGeom>
          <a:solidFill>
            <a:srgbClr val="005A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0" y="6453188"/>
            <a:ext cx="9144000" cy="404812"/>
          </a:xfrm>
          <a:prstGeom prst="rect">
            <a:avLst/>
          </a:prstGeom>
          <a:solidFill>
            <a:srgbClr val="E34B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693738" y="6288088"/>
            <a:ext cx="614362" cy="1444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 bwMode="white">
          <a:xfrm>
            <a:off x="2195736" y="692696"/>
            <a:ext cx="568863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spcBef>
                <a:spcPts val="1000"/>
              </a:spcBef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+mn-cs"/>
              </a:rPr>
              <a:t>Бийский Технологический институт</a:t>
            </a:r>
            <a:b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+mn-cs"/>
              </a:rPr>
            </a:br>
            <a:r>
              <a:rPr lang="ru-RU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Внеучебная</a:t>
            </a: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деятельность</a:t>
            </a:r>
          </a:p>
          <a:p>
            <a:pPr>
              <a:spcBef>
                <a:spcPts val="1000"/>
              </a:spcBef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+mn-cs"/>
              </a:rPr>
              <a:t/>
            </a:r>
            <a:b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+mn-cs"/>
              </a:rPr>
            </a:b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+mn-cs"/>
            </a:endParaRPr>
          </a:p>
        </p:txBody>
      </p:sp>
      <p:pic>
        <p:nvPicPr>
          <p:cNvPr id="8202" name="Рисунок 8" descr="logotip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44408" y="0"/>
            <a:ext cx="720725" cy="134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 bwMode="auto">
          <a:xfrm>
            <a:off x="122798" y="6370382"/>
            <a:ext cx="3137526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Приём 2021 года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C881BF-DDA1-4C3C-8990-493C1FAC98D6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pic>
        <p:nvPicPr>
          <p:cNvPr id="40962" name="Picture 2" descr="D:\с F диска Анна\Алина\Алина\лого бти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36512" y="-27384"/>
            <a:ext cx="1728192" cy="1608507"/>
          </a:xfrm>
          <a:prstGeom prst="rect">
            <a:avLst/>
          </a:prstGeom>
          <a:noFill/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1412776"/>
            <a:ext cx="3779912" cy="2493133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412776"/>
            <a:ext cx="4103653" cy="2736304"/>
          </a:xfrm>
          <a:prstGeom prst="rect">
            <a:avLst/>
          </a:prstGeom>
        </p:spPr>
      </p:pic>
      <p:pic>
        <p:nvPicPr>
          <p:cNvPr id="40963" name="Picture 3" descr="D:\с D диска Профсоюз\Административная Юлина\Юлина\ПРОФКОМ\лого\лого БитКолёс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4005064"/>
            <a:ext cx="2027226" cy="2204864"/>
          </a:xfrm>
          <a:prstGeom prst="rect">
            <a:avLst/>
          </a:prstGeom>
          <a:noFill/>
        </p:spPr>
      </p:pic>
      <p:pic>
        <p:nvPicPr>
          <p:cNvPr id="40964" name="Picture 4" descr="D:\с D диска Профсоюз\Административная Юлина\Юлина\Лого Ирбис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203848" y="1412776"/>
            <a:ext cx="2540000" cy="1917700"/>
          </a:xfrm>
          <a:prstGeom prst="rect">
            <a:avLst/>
          </a:prstGeom>
          <a:noFill/>
        </p:spPr>
      </p:pic>
      <p:pic>
        <p:nvPicPr>
          <p:cNvPr id="40965" name="Picture 5" descr="C:\Users\sos\Downloads\БИТ к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rot="815210">
            <a:off x="1933380" y="3817346"/>
            <a:ext cx="2976735" cy="23804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18" descr="C:\Users\sos\Downloads\вол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04656" y="1044116"/>
            <a:ext cx="3275856" cy="2456892"/>
          </a:xfrm>
          <a:prstGeom prst="rect">
            <a:avLst/>
          </a:prstGeom>
          <a:noFill/>
        </p:spPr>
      </p:pic>
      <p:pic>
        <p:nvPicPr>
          <p:cNvPr id="41989" name="Picture 5" descr="C:\Users\sos\Downloads\кровь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36704" y="2708920"/>
            <a:ext cx="2843808" cy="2125746"/>
          </a:xfrm>
          <a:prstGeom prst="rect">
            <a:avLst/>
          </a:prstGeom>
          <a:noFill/>
        </p:spPr>
      </p:pic>
      <p:pic>
        <p:nvPicPr>
          <p:cNvPr id="23" name="Picture 17" descr="C:\Users\sos\Downloads\нагр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924945"/>
            <a:ext cx="2592288" cy="3456384"/>
          </a:xfrm>
          <a:prstGeom prst="rect">
            <a:avLst/>
          </a:prstGeom>
          <a:noFill/>
        </p:spPr>
      </p:pic>
      <p:pic>
        <p:nvPicPr>
          <p:cNvPr id="41986" name="Picture 2" descr="C:\Users\sos\Downloads\Лого Новый рубеж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91880" y="1196752"/>
            <a:ext cx="2260104" cy="2260104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0" y="0"/>
            <a:ext cx="9180513" cy="1412776"/>
          </a:xfrm>
          <a:prstGeom prst="rect">
            <a:avLst/>
          </a:prstGeom>
          <a:solidFill>
            <a:srgbClr val="005A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0" y="6453188"/>
            <a:ext cx="9144000" cy="404812"/>
          </a:xfrm>
          <a:prstGeom prst="rect">
            <a:avLst/>
          </a:prstGeom>
          <a:solidFill>
            <a:srgbClr val="E34B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693738" y="6288088"/>
            <a:ext cx="614362" cy="1444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 bwMode="white">
          <a:xfrm>
            <a:off x="2195736" y="692696"/>
            <a:ext cx="568863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spcBef>
                <a:spcPts val="1000"/>
              </a:spcBef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+mn-cs"/>
              </a:rPr>
              <a:t>Бийский Технологический институт</a:t>
            </a:r>
            <a:b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+mn-cs"/>
              </a:rPr>
            </a:br>
            <a:r>
              <a:rPr lang="ru-RU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Внеучебная</a:t>
            </a: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деятельность</a:t>
            </a:r>
          </a:p>
          <a:p>
            <a:pPr>
              <a:spcBef>
                <a:spcPts val="1000"/>
              </a:spcBef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+mn-cs"/>
              </a:rPr>
              <a:t/>
            </a:r>
            <a:b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+mn-cs"/>
              </a:rPr>
            </a:b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+mn-cs"/>
            </a:endParaRPr>
          </a:p>
        </p:txBody>
      </p:sp>
      <p:pic>
        <p:nvPicPr>
          <p:cNvPr id="8202" name="Рисунок 8" descr="logotip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44408" y="0"/>
            <a:ext cx="720725" cy="134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 bwMode="auto">
          <a:xfrm>
            <a:off x="122798" y="6370382"/>
            <a:ext cx="3137526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Приём 2021 года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C881BF-DDA1-4C3C-8990-493C1FAC98D6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pic>
        <p:nvPicPr>
          <p:cNvPr id="40962" name="Picture 2" descr="D:\с F диска Анна\Алина\Алина\лого бти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36512" y="-27384"/>
            <a:ext cx="1728192" cy="1608507"/>
          </a:xfrm>
          <a:prstGeom prst="rect">
            <a:avLst/>
          </a:prstGeom>
          <a:noFill/>
        </p:spPr>
      </p:pic>
      <p:pic>
        <p:nvPicPr>
          <p:cNvPr id="18" name="Picture 19" descr="C:\Users\sos\Downloads\стасюк.jpg"/>
          <p:cNvPicPr>
            <a:picLocks noChangeAspect="1" noChangeArrowheads="1"/>
          </p:cNvPicPr>
          <p:nvPr/>
        </p:nvPicPr>
        <p:blipFill>
          <a:blip r:embed="rId8" cstate="print"/>
          <a:srcRect t="10151" b="10151"/>
          <a:stretch>
            <a:fillRect/>
          </a:stretch>
        </p:blipFill>
        <p:spPr bwMode="auto">
          <a:xfrm>
            <a:off x="1" y="1412776"/>
            <a:ext cx="3262658" cy="2016224"/>
          </a:xfrm>
          <a:prstGeom prst="rect">
            <a:avLst/>
          </a:prstGeom>
          <a:noFill/>
        </p:spPr>
      </p:pic>
      <p:sp>
        <p:nvSpPr>
          <p:cNvPr id="19" name="Rectangle 2"/>
          <p:cNvSpPr txBox="1">
            <a:spLocks noChangeArrowheads="1"/>
          </p:cNvSpPr>
          <p:nvPr/>
        </p:nvSpPr>
        <p:spPr bwMode="white">
          <a:xfrm>
            <a:off x="2195736" y="2852936"/>
            <a:ext cx="4824536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spcBef>
                <a:spcPts val="1000"/>
              </a:spcBef>
              <a:spcAft>
                <a:spcPts val="0"/>
              </a:spcAft>
              <a:defRPr/>
            </a:pPr>
            <a:endParaRPr lang="ru-RU" sz="1400" b="1" dirty="0" smtClean="0">
              <a:solidFill>
                <a:srgbClr val="E34B1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+mn-cs"/>
            </a:endParaRPr>
          </a:p>
          <a:p>
            <a:pPr algn="ctr">
              <a:spcBef>
                <a:spcPts val="1000"/>
              </a:spcBef>
              <a:spcAft>
                <a:spcPts val="0"/>
              </a:spcAft>
              <a:defRPr/>
            </a:pPr>
            <a:endParaRPr lang="ru-RU" sz="1400" b="1" dirty="0" smtClean="0">
              <a:solidFill>
                <a:srgbClr val="E34B1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+mn-cs"/>
            </a:endParaRPr>
          </a:p>
          <a:p>
            <a:pPr algn="ctr">
              <a:spcBef>
                <a:spcPts val="1000"/>
              </a:spcBef>
              <a:spcAft>
                <a:spcPts val="0"/>
              </a:spcAft>
              <a:defRPr/>
            </a:pPr>
            <a:endParaRPr lang="ru-RU" sz="1400" b="1" dirty="0" smtClean="0">
              <a:solidFill>
                <a:srgbClr val="E34B1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+mn-cs"/>
            </a:endParaRPr>
          </a:p>
          <a:p>
            <a:pPr algn="ctr">
              <a:spcBef>
                <a:spcPts val="1000"/>
              </a:spcBef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E34B1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+mn-cs"/>
              </a:rPr>
              <a:t>Волонтерский отряд </a:t>
            </a:r>
            <a:br>
              <a:rPr lang="ru-RU" b="1" dirty="0" smtClean="0">
                <a:solidFill>
                  <a:srgbClr val="E34B1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+mn-cs"/>
              </a:rPr>
            </a:br>
            <a:r>
              <a:rPr lang="ru-RU" b="1" dirty="0" smtClean="0">
                <a:solidFill>
                  <a:srgbClr val="E34B1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+mn-cs"/>
              </a:rPr>
              <a:t>«Новый Рубеж»</a:t>
            </a:r>
            <a:endParaRPr lang="ru-RU" b="1" dirty="0" smtClean="0">
              <a:solidFill>
                <a:srgbClr val="E34B1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  <a:p>
            <a:pPr>
              <a:spcBef>
                <a:spcPts val="1000"/>
              </a:spcBef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+mn-cs"/>
              </a:rPr>
              <a:t/>
            </a:r>
            <a:b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+mn-cs"/>
              </a:rPr>
            </a:b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+mn-cs"/>
            </a:endParaRPr>
          </a:p>
        </p:txBody>
      </p:sp>
      <p:pic>
        <p:nvPicPr>
          <p:cNvPr id="41988" name="Picture 4" descr="C:\Users\sos\Downloads\Фото Новый рубеж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-1" y="4077072"/>
            <a:ext cx="9159417" cy="23042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-36513" y="0"/>
            <a:ext cx="9180513" cy="981075"/>
          </a:xfrm>
          <a:prstGeom prst="rect">
            <a:avLst/>
          </a:prstGeom>
          <a:solidFill>
            <a:srgbClr val="005A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0" y="6453188"/>
            <a:ext cx="9144000" cy="404812"/>
          </a:xfrm>
          <a:prstGeom prst="rect">
            <a:avLst/>
          </a:prstGeom>
          <a:solidFill>
            <a:srgbClr val="E34B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693738" y="6288088"/>
            <a:ext cx="614362" cy="1444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 bwMode="white">
          <a:xfrm>
            <a:off x="908050" y="115888"/>
            <a:ext cx="7192963" cy="64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spcBef>
                <a:spcPts val="1000"/>
              </a:spcBef>
              <a:spcAft>
                <a:spcPts val="0"/>
              </a:spcAft>
              <a:defRPr/>
            </a:pPr>
            <a:r>
              <a:rPr lang="ru-RU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+mn-cs"/>
              </a:rPr>
              <a:t>Бийский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+mn-cs"/>
              </a:rPr>
              <a:t> Технологический институт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+mn-cs"/>
            </a:endParaRPr>
          </a:p>
        </p:txBody>
      </p:sp>
      <p:pic>
        <p:nvPicPr>
          <p:cNvPr id="8202" name="Рисунок 8" descr="logotip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79361"/>
            <a:ext cx="720725" cy="134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 bwMode="auto">
          <a:xfrm>
            <a:off x="122798" y="6370382"/>
            <a:ext cx="3137526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Приём 2021 года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15025" y="1005454"/>
            <a:ext cx="8045362" cy="2637859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428596" y="3786190"/>
            <a:ext cx="8501122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E34B1B"/>
                </a:solidFill>
                <a:latin typeface="+mj-lt"/>
              </a:rPr>
              <a:t>Качественное образование рядом!</a:t>
            </a:r>
          </a:p>
          <a:p>
            <a:endParaRPr lang="ru-RU" dirty="0" smtClean="0"/>
          </a:p>
          <a:p>
            <a:pPr>
              <a:spcBef>
                <a:spcPts val="600"/>
              </a:spcBef>
            </a:pPr>
            <a:r>
              <a:rPr lang="ru-RU" b="1" dirty="0" smtClean="0">
                <a:solidFill>
                  <a:srgbClr val="005A9E"/>
                </a:solidFill>
              </a:rPr>
              <a:t>Приемная комиссия: </a:t>
            </a:r>
          </a:p>
          <a:p>
            <a:pPr>
              <a:spcBef>
                <a:spcPts val="600"/>
              </a:spcBef>
            </a:pPr>
            <a:r>
              <a:rPr lang="ru-RU" b="1" dirty="0" smtClean="0">
                <a:solidFill>
                  <a:srgbClr val="005A9E"/>
                </a:solidFill>
              </a:rPr>
              <a:t>Алтайский край, г. Бийск, ул. Трофимова, д. 27, </a:t>
            </a:r>
            <a:r>
              <a:rPr lang="ru-RU" b="1" dirty="0" err="1" smtClean="0">
                <a:solidFill>
                  <a:srgbClr val="005A9E"/>
                </a:solidFill>
              </a:rPr>
              <a:t>каб</a:t>
            </a:r>
            <a:r>
              <a:rPr lang="ru-RU" b="1" dirty="0" smtClean="0">
                <a:solidFill>
                  <a:srgbClr val="005A9E"/>
                </a:solidFill>
              </a:rPr>
              <a:t>. 200Б</a:t>
            </a:r>
          </a:p>
          <a:p>
            <a:pPr>
              <a:spcBef>
                <a:spcPts val="600"/>
              </a:spcBef>
            </a:pPr>
            <a:r>
              <a:rPr lang="ru-RU" b="1" dirty="0" smtClean="0">
                <a:solidFill>
                  <a:srgbClr val="005A9E"/>
                </a:solidFill>
              </a:rPr>
              <a:t>телефоны: +7−963−507−51−13; (3854)43−22−55</a:t>
            </a:r>
          </a:p>
          <a:p>
            <a:pPr>
              <a:spcBef>
                <a:spcPts val="600"/>
              </a:spcBef>
            </a:pPr>
            <a:r>
              <a:rPr lang="ru-RU" b="1" dirty="0" smtClean="0">
                <a:solidFill>
                  <a:srgbClr val="005A9E"/>
                </a:solidFill>
              </a:rPr>
              <a:t>электронная почта: </a:t>
            </a:r>
            <a:r>
              <a:rPr lang="en-US" b="1" dirty="0" smtClean="0">
                <a:solidFill>
                  <a:srgbClr val="E34B1B"/>
                </a:solidFill>
                <a:hlinkClick r:id="rId4"/>
              </a:rPr>
              <a:t>prcom@bti.secna.ru</a:t>
            </a:r>
            <a:endParaRPr lang="ru-RU" b="1" dirty="0" smtClean="0">
              <a:solidFill>
                <a:srgbClr val="E34B1B"/>
              </a:solidFill>
            </a:endParaRPr>
          </a:p>
          <a:p>
            <a:pPr>
              <a:spcBef>
                <a:spcPts val="600"/>
              </a:spcBef>
            </a:pPr>
            <a:r>
              <a:rPr lang="ru-RU" b="1" dirty="0" smtClean="0">
                <a:solidFill>
                  <a:srgbClr val="005A9E"/>
                </a:solidFill>
              </a:rPr>
              <a:t>сайт: </a:t>
            </a:r>
            <a:r>
              <a:rPr lang="en-US" b="1" dirty="0" smtClean="0">
                <a:solidFill>
                  <a:srgbClr val="005A9E"/>
                </a:solidFill>
                <a:hlinkClick r:id="rId5"/>
              </a:rPr>
              <a:t>http://www.bti.secna.ru/</a:t>
            </a:r>
            <a:r>
              <a:rPr lang="ru-RU" b="1" dirty="0" smtClean="0">
                <a:solidFill>
                  <a:srgbClr val="005A9E"/>
                </a:solidFill>
              </a:rPr>
              <a:t> </a:t>
            </a:r>
            <a:endParaRPr lang="en-US" b="1" dirty="0">
              <a:solidFill>
                <a:srgbClr val="005A9E"/>
              </a:solidFill>
            </a:endParaRPr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C881BF-DDA1-4C3C-8990-493C1FAC98D6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6" name="Прямоугольник 5"/>
          <p:cNvSpPr/>
          <p:nvPr/>
        </p:nvSpPr>
        <p:spPr>
          <a:xfrm>
            <a:off x="0" y="6453188"/>
            <a:ext cx="9144000" cy="404812"/>
          </a:xfrm>
          <a:prstGeom prst="rect">
            <a:avLst/>
          </a:prstGeom>
          <a:solidFill>
            <a:srgbClr val="E34B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-36513" y="0"/>
            <a:ext cx="9180513" cy="981075"/>
          </a:xfrm>
          <a:prstGeom prst="rect">
            <a:avLst/>
          </a:prstGeom>
          <a:solidFill>
            <a:srgbClr val="005A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pic>
        <p:nvPicPr>
          <p:cNvPr id="6152" name="Рисунок 8" descr="logotip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60310"/>
            <a:ext cx="730250" cy="1368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1204913" y="115888"/>
            <a:ext cx="7903895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Приказ </a:t>
            </a:r>
            <a:r>
              <a:rPr lang="ru-RU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Минобрнауки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 РФ от 25.08.2020 № 1113 «Об установлении </a:t>
            </a:r>
            <a:endParaRPr lang="ru-RU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  <a:p>
            <a:pPr>
              <a:defRPr/>
            </a:pP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минимального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количества баллов ЕГЭ …. на 2021/22 учебный год»</a:t>
            </a:r>
          </a:p>
        </p:txBody>
      </p:sp>
      <p:sp>
        <p:nvSpPr>
          <p:cNvPr id="13" name="Прямоугольник 12"/>
          <p:cNvSpPr/>
          <p:nvPr/>
        </p:nvSpPr>
        <p:spPr bwMode="auto">
          <a:xfrm>
            <a:off x="658813" y="6238875"/>
            <a:ext cx="612775" cy="1444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0" name="TextBox 49"/>
          <p:cNvSpPr txBox="1"/>
          <p:nvPr/>
        </p:nvSpPr>
        <p:spPr bwMode="auto">
          <a:xfrm>
            <a:off x="122798" y="6370382"/>
            <a:ext cx="3137526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Приём 2021 года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graphicFrame>
        <p:nvGraphicFramePr>
          <p:cNvPr id="52" name="Таблица 51"/>
          <p:cNvGraphicFramePr>
            <a:graphicFrameLocks noGrp="1"/>
          </p:cNvGraphicFramePr>
          <p:nvPr/>
        </p:nvGraphicFramePr>
        <p:xfrm>
          <a:off x="1187624" y="1196756"/>
          <a:ext cx="6432376" cy="48449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16188"/>
                <a:gridCol w="3216188"/>
              </a:tblGrid>
              <a:tr h="631952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Arial" pitchFamily="34" charset="0"/>
                          <a:cs typeface="Arial" pitchFamily="34" charset="0"/>
                        </a:rPr>
                        <a:t>Общеобразовательный предмет</a:t>
                      </a:r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solidFill>
                      <a:srgbClr val="E34B1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Arial" pitchFamily="34" charset="0"/>
                          <a:cs typeface="Arial" pitchFamily="34" charset="0"/>
                        </a:rPr>
                        <a:t>Минимальное  количество баллов ЕГЭ</a:t>
                      </a:r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solidFill>
                      <a:srgbClr val="E34B1B"/>
                    </a:solidFill>
                  </a:tcPr>
                </a:tc>
              </a:tr>
              <a:tr h="421301">
                <a:tc>
                  <a:txBody>
                    <a:bodyPr/>
                    <a:lstStyle/>
                    <a:p>
                      <a:pPr marL="180000" algn="l" fontAlgn="b"/>
                      <a:r>
                        <a:rPr lang="ru-RU" sz="1600" b="1" dirty="0" smtClean="0">
                          <a:solidFill>
                            <a:srgbClr val="005A9E"/>
                          </a:solidFill>
                          <a:latin typeface="Arial" pitchFamily="34" charset="0"/>
                          <a:cs typeface="Arial" pitchFamily="34" charset="0"/>
                        </a:rPr>
                        <a:t>Русский язык</a:t>
                      </a:r>
                      <a:endParaRPr lang="ru-RU" sz="1600" b="1" dirty="0">
                        <a:solidFill>
                          <a:srgbClr val="005A9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dirty="0" smtClean="0">
                          <a:solidFill>
                            <a:srgbClr val="005A9E"/>
                          </a:solidFill>
                          <a:latin typeface="Arial" pitchFamily="34" charset="0"/>
                          <a:cs typeface="Arial" pitchFamily="34" charset="0"/>
                        </a:rPr>
                        <a:t>40</a:t>
                      </a:r>
                      <a:endParaRPr lang="ru-RU" sz="1600" b="1" dirty="0">
                        <a:solidFill>
                          <a:srgbClr val="005A9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/>
                </a:tc>
              </a:tr>
              <a:tr h="421301">
                <a:tc>
                  <a:txBody>
                    <a:bodyPr/>
                    <a:lstStyle/>
                    <a:p>
                      <a:pPr marL="180000" algn="l" fontAlgn="b"/>
                      <a:r>
                        <a:rPr lang="ru-RU" sz="1600" b="1" dirty="0" smtClean="0">
                          <a:solidFill>
                            <a:srgbClr val="005A9E"/>
                          </a:solidFill>
                          <a:latin typeface="Arial" pitchFamily="34" charset="0"/>
                          <a:cs typeface="Arial" pitchFamily="34" charset="0"/>
                        </a:rPr>
                        <a:t>Математика</a:t>
                      </a:r>
                      <a:endParaRPr lang="ru-RU" sz="1600" b="1" dirty="0">
                        <a:solidFill>
                          <a:srgbClr val="005A9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dirty="0" smtClean="0">
                          <a:solidFill>
                            <a:srgbClr val="005A9E"/>
                          </a:solidFill>
                          <a:latin typeface="Arial" pitchFamily="34" charset="0"/>
                          <a:cs typeface="Arial" pitchFamily="34" charset="0"/>
                        </a:rPr>
                        <a:t>39</a:t>
                      </a:r>
                      <a:endParaRPr lang="ru-RU" sz="1600" b="1" dirty="0">
                        <a:solidFill>
                          <a:srgbClr val="005A9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/>
                </a:tc>
              </a:tr>
              <a:tr h="421301">
                <a:tc>
                  <a:txBody>
                    <a:bodyPr/>
                    <a:lstStyle/>
                    <a:p>
                      <a:pPr marL="180000" algn="l" fontAlgn="b"/>
                      <a:r>
                        <a:rPr lang="ru-RU" sz="1600" b="1" dirty="0" smtClean="0">
                          <a:solidFill>
                            <a:srgbClr val="005A9E"/>
                          </a:solidFill>
                          <a:latin typeface="Arial" pitchFamily="34" charset="0"/>
                          <a:cs typeface="Arial" pitchFamily="34" charset="0"/>
                        </a:rPr>
                        <a:t>Физика</a:t>
                      </a:r>
                      <a:endParaRPr lang="ru-RU" sz="1600" b="1" dirty="0">
                        <a:solidFill>
                          <a:srgbClr val="005A9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dirty="0" smtClean="0">
                          <a:solidFill>
                            <a:srgbClr val="005A9E"/>
                          </a:solidFill>
                          <a:latin typeface="Arial" pitchFamily="34" charset="0"/>
                          <a:cs typeface="Arial" pitchFamily="34" charset="0"/>
                        </a:rPr>
                        <a:t>39</a:t>
                      </a:r>
                      <a:endParaRPr lang="ru-RU" sz="1600" b="1" dirty="0">
                        <a:solidFill>
                          <a:srgbClr val="005A9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/>
                </a:tc>
              </a:tr>
              <a:tr h="421301">
                <a:tc>
                  <a:txBody>
                    <a:bodyPr/>
                    <a:lstStyle/>
                    <a:p>
                      <a:pPr marL="179388" indent="-87313" algn="l"/>
                      <a:r>
                        <a:rPr lang="ru-RU" sz="1600" b="1" kern="1200" dirty="0" smtClean="0">
                          <a:solidFill>
                            <a:srgbClr val="005A9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Обществознание</a:t>
                      </a:r>
                      <a:endParaRPr lang="ru-RU" sz="1600" b="1" kern="1200" dirty="0">
                        <a:solidFill>
                          <a:srgbClr val="005A9E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5A9E"/>
                          </a:solidFill>
                          <a:latin typeface="Arial" pitchFamily="34" charset="0"/>
                          <a:cs typeface="Arial" pitchFamily="34" charset="0"/>
                        </a:rPr>
                        <a:t>45</a:t>
                      </a:r>
                      <a:endParaRPr lang="ru-RU" sz="1600" b="1" dirty="0">
                        <a:solidFill>
                          <a:srgbClr val="005A9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/>
                </a:tc>
              </a:tr>
              <a:tr h="421301">
                <a:tc>
                  <a:txBody>
                    <a:bodyPr/>
                    <a:lstStyle/>
                    <a:p>
                      <a:pPr marL="180000" algn="l" fontAlgn="b"/>
                      <a:r>
                        <a:rPr lang="ru-RU" sz="1600" b="1" dirty="0" smtClean="0">
                          <a:solidFill>
                            <a:srgbClr val="005A9E"/>
                          </a:solidFill>
                          <a:latin typeface="Arial" pitchFamily="34" charset="0"/>
                          <a:cs typeface="Arial" pitchFamily="34" charset="0"/>
                        </a:rPr>
                        <a:t>История</a:t>
                      </a:r>
                      <a:endParaRPr lang="ru-RU" sz="1600" b="1" dirty="0">
                        <a:solidFill>
                          <a:srgbClr val="005A9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dirty="0" smtClean="0">
                          <a:solidFill>
                            <a:srgbClr val="005A9E"/>
                          </a:solidFill>
                          <a:latin typeface="Arial" pitchFamily="34" charset="0"/>
                          <a:cs typeface="Arial" pitchFamily="34" charset="0"/>
                        </a:rPr>
                        <a:t>35</a:t>
                      </a:r>
                      <a:endParaRPr lang="ru-RU" sz="1600" b="1" dirty="0">
                        <a:solidFill>
                          <a:srgbClr val="005A9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/>
                </a:tc>
              </a:tr>
              <a:tr h="421301">
                <a:tc>
                  <a:txBody>
                    <a:bodyPr/>
                    <a:lstStyle/>
                    <a:p>
                      <a:pPr marL="180000" algn="l" fontAlgn="b"/>
                      <a:r>
                        <a:rPr lang="ru-RU" sz="1600" b="1" dirty="0" smtClean="0">
                          <a:solidFill>
                            <a:srgbClr val="005A9E"/>
                          </a:solidFill>
                          <a:latin typeface="Arial" pitchFamily="34" charset="0"/>
                          <a:cs typeface="Arial" pitchFamily="34" charset="0"/>
                        </a:rPr>
                        <a:t>Информатика и ИКТ</a:t>
                      </a:r>
                      <a:endParaRPr lang="ru-RU" sz="1600" b="1" dirty="0">
                        <a:solidFill>
                          <a:srgbClr val="005A9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dirty="0" smtClean="0">
                          <a:solidFill>
                            <a:srgbClr val="005A9E"/>
                          </a:solidFill>
                          <a:latin typeface="Arial" pitchFamily="34" charset="0"/>
                          <a:cs typeface="Arial" pitchFamily="34" charset="0"/>
                        </a:rPr>
                        <a:t>44</a:t>
                      </a:r>
                      <a:endParaRPr lang="ru-RU" sz="1600" b="1" dirty="0">
                        <a:solidFill>
                          <a:srgbClr val="005A9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/>
                </a:tc>
              </a:tr>
              <a:tr h="421301">
                <a:tc>
                  <a:txBody>
                    <a:bodyPr/>
                    <a:lstStyle/>
                    <a:p>
                      <a:pPr marL="180000" algn="l" fontAlgn="b"/>
                      <a:r>
                        <a:rPr lang="ru-RU" sz="1600" b="1" dirty="0" smtClean="0">
                          <a:solidFill>
                            <a:srgbClr val="005A9E"/>
                          </a:solidFill>
                          <a:latin typeface="Arial" pitchFamily="34" charset="0"/>
                          <a:cs typeface="Arial" pitchFamily="34" charset="0"/>
                        </a:rPr>
                        <a:t>Иностранный язык</a:t>
                      </a:r>
                      <a:endParaRPr lang="ru-RU" sz="1600" b="1" dirty="0">
                        <a:solidFill>
                          <a:srgbClr val="005A9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dirty="0" smtClean="0">
                          <a:solidFill>
                            <a:srgbClr val="005A9E"/>
                          </a:solidFill>
                          <a:latin typeface="Arial" pitchFamily="34" charset="0"/>
                          <a:cs typeface="Arial" pitchFamily="34" charset="0"/>
                        </a:rPr>
                        <a:t>30</a:t>
                      </a:r>
                      <a:endParaRPr lang="ru-RU" sz="1600" b="1" dirty="0">
                        <a:solidFill>
                          <a:srgbClr val="005A9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/>
                </a:tc>
              </a:tr>
              <a:tr h="421301">
                <a:tc>
                  <a:txBody>
                    <a:bodyPr/>
                    <a:lstStyle/>
                    <a:p>
                      <a:pPr marL="180000" algn="l" fontAlgn="b"/>
                      <a:r>
                        <a:rPr lang="ru-RU" sz="1600" b="1" dirty="0" smtClean="0">
                          <a:solidFill>
                            <a:srgbClr val="005A9E"/>
                          </a:solidFill>
                          <a:latin typeface="Arial" pitchFamily="34" charset="0"/>
                          <a:cs typeface="Arial" pitchFamily="34" charset="0"/>
                        </a:rPr>
                        <a:t>Биология</a:t>
                      </a:r>
                      <a:endParaRPr lang="ru-RU" sz="1600" b="1" dirty="0">
                        <a:solidFill>
                          <a:srgbClr val="005A9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dirty="0" smtClean="0">
                          <a:solidFill>
                            <a:srgbClr val="005A9E"/>
                          </a:solidFill>
                          <a:latin typeface="Arial" pitchFamily="34" charset="0"/>
                          <a:cs typeface="Arial" pitchFamily="34" charset="0"/>
                        </a:rPr>
                        <a:t>39</a:t>
                      </a:r>
                      <a:endParaRPr lang="ru-RU" sz="1600" b="1" dirty="0">
                        <a:solidFill>
                          <a:srgbClr val="005A9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/>
                </a:tc>
              </a:tr>
              <a:tr h="421301">
                <a:tc>
                  <a:txBody>
                    <a:bodyPr/>
                    <a:lstStyle/>
                    <a:p>
                      <a:pPr marL="180000" algn="l" fontAlgn="b"/>
                      <a:r>
                        <a:rPr lang="ru-RU" sz="1600" b="1" dirty="0" smtClean="0">
                          <a:solidFill>
                            <a:srgbClr val="005A9E"/>
                          </a:solidFill>
                          <a:latin typeface="Arial" pitchFamily="34" charset="0"/>
                          <a:cs typeface="Arial" pitchFamily="34" charset="0"/>
                        </a:rPr>
                        <a:t>География</a:t>
                      </a:r>
                      <a:endParaRPr lang="ru-RU" sz="1600" b="1" dirty="0">
                        <a:solidFill>
                          <a:srgbClr val="005A9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dirty="0" smtClean="0">
                          <a:solidFill>
                            <a:srgbClr val="005A9E"/>
                          </a:solidFill>
                          <a:latin typeface="Arial" pitchFamily="34" charset="0"/>
                          <a:cs typeface="Arial" pitchFamily="34" charset="0"/>
                        </a:rPr>
                        <a:t>40</a:t>
                      </a:r>
                      <a:endParaRPr lang="ru-RU" sz="1600" b="1" dirty="0">
                        <a:solidFill>
                          <a:srgbClr val="005A9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/>
                </a:tc>
              </a:tr>
              <a:tr h="421301">
                <a:tc>
                  <a:txBody>
                    <a:bodyPr/>
                    <a:lstStyle/>
                    <a:p>
                      <a:pPr marL="180000" algn="l" fontAlgn="b"/>
                      <a:r>
                        <a:rPr lang="ru-RU" sz="1600" b="1" dirty="0" smtClean="0">
                          <a:solidFill>
                            <a:srgbClr val="005A9E"/>
                          </a:solidFill>
                          <a:latin typeface="Arial" pitchFamily="34" charset="0"/>
                          <a:cs typeface="Arial" pitchFamily="34" charset="0"/>
                        </a:rPr>
                        <a:t>Химия</a:t>
                      </a:r>
                      <a:endParaRPr lang="ru-RU" sz="1600" b="1" dirty="0">
                        <a:solidFill>
                          <a:srgbClr val="005A9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dirty="0" smtClean="0">
                          <a:solidFill>
                            <a:srgbClr val="005A9E"/>
                          </a:solidFill>
                          <a:latin typeface="Arial" pitchFamily="34" charset="0"/>
                          <a:cs typeface="Arial" pitchFamily="34" charset="0"/>
                        </a:rPr>
                        <a:t>39</a:t>
                      </a:r>
                      <a:endParaRPr lang="ru-RU" sz="1600" b="1" dirty="0">
                        <a:solidFill>
                          <a:srgbClr val="005A9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/>
                </a:tc>
              </a:tr>
            </a:tbl>
          </a:graphicData>
        </a:graphic>
      </p:graphicFrame>
      <p:sp>
        <p:nvSpPr>
          <p:cNvPr id="59" name="Номер слайда 5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C881BF-DDA1-4C3C-8990-493C1FAC98D6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6" name="Прямоугольник 5"/>
          <p:cNvSpPr/>
          <p:nvPr/>
        </p:nvSpPr>
        <p:spPr>
          <a:xfrm>
            <a:off x="0" y="6453188"/>
            <a:ext cx="9144000" cy="404812"/>
          </a:xfrm>
          <a:prstGeom prst="rect">
            <a:avLst/>
          </a:prstGeom>
          <a:solidFill>
            <a:srgbClr val="E34B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-36513" y="0"/>
            <a:ext cx="9180513" cy="981075"/>
          </a:xfrm>
          <a:prstGeom prst="rect">
            <a:avLst/>
          </a:prstGeom>
          <a:solidFill>
            <a:srgbClr val="005A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pic>
        <p:nvPicPr>
          <p:cNvPr id="6152" name="Рисунок 8" descr="logotip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60310"/>
            <a:ext cx="730250" cy="1368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1204913" y="115888"/>
            <a:ext cx="4813818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Индивидуальные достижения</a:t>
            </a:r>
          </a:p>
        </p:txBody>
      </p:sp>
      <p:sp>
        <p:nvSpPr>
          <p:cNvPr id="13" name="Прямоугольник 12"/>
          <p:cNvSpPr/>
          <p:nvPr/>
        </p:nvSpPr>
        <p:spPr bwMode="auto">
          <a:xfrm>
            <a:off x="658813" y="6238875"/>
            <a:ext cx="612775" cy="1444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0" name="TextBox 49"/>
          <p:cNvSpPr txBox="1"/>
          <p:nvPr/>
        </p:nvSpPr>
        <p:spPr bwMode="auto">
          <a:xfrm>
            <a:off x="122798" y="6370382"/>
            <a:ext cx="3137526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Приём 2021 года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graphicFrame>
        <p:nvGraphicFramePr>
          <p:cNvPr id="52" name="Таблица 51"/>
          <p:cNvGraphicFramePr>
            <a:graphicFrameLocks noGrp="1"/>
          </p:cNvGraphicFramePr>
          <p:nvPr/>
        </p:nvGraphicFramePr>
        <p:xfrm>
          <a:off x="683568" y="1556792"/>
          <a:ext cx="7656512" cy="38121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92488"/>
                <a:gridCol w="3264024"/>
              </a:tblGrid>
              <a:tr h="635046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Arial" pitchFamily="34" charset="0"/>
                          <a:cs typeface="Arial" pitchFamily="34" charset="0"/>
                        </a:rPr>
                        <a:t>Достижение</a:t>
                      </a:r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solidFill>
                      <a:srgbClr val="E34B1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Arial" pitchFamily="34" charset="0"/>
                          <a:cs typeface="Arial" pitchFamily="34" charset="0"/>
                        </a:rPr>
                        <a:t>Дополнительные баллы</a:t>
                      </a:r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solidFill>
                      <a:srgbClr val="E34B1B"/>
                    </a:solidFill>
                  </a:tcPr>
                </a:tc>
              </a:tr>
              <a:tr h="847363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kern="1200" dirty="0" smtClean="0">
                          <a:solidFill>
                            <a:srgbClr val="005A9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ru-RU" sz="1600" b="1" kern="1200" dirty="0" smtClean="0">
                          <a:solidFill>
                            <a:srgbClr val="005A9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Достижения </a:t>
                      </a:r>
                      <a:r>
                        <a:rPr lang="ru-RU" sz="1600" b="1" kern="1200" dirty="0">
                          <a:solidFill>
                            <a:srgbClr val="005A9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в олимпиадах, </a:t>
                      </a:r>
                      <a:r>
                        <a:rPr lang="en-US" sz="1600" b="1" kern="1200" dirty="0" smtClean="0">
                          <a:solidFill>
                            <a:srgbClr val="005A9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ru-RU" sz="1600" b="1" kern="1200" dirty="0" smtClean="0">
                          <a:solidFill>
                            <a:srgbClr val="005A9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интеллектуальных конкурсах</a:t>
                      </a:r>
                      <a:endParaRPr lang="ru-RU" sz="1600" b="1" kern="1200" dirty="0">
                        <a:solidFill>
                          <a:srgbClr val="005A9E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kern="1200" dirty="0" smtClean="0">
                          <a:solidFill>
                            <a:srgbClr val="005A9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От 2 до 10</a:t>
                      </a:r>
                      <a:endParaRPr lang="ru-RU" sz="1600" b="1" kern="1200" dirty="0">
                        <a:solidFill>
                          <a:srgbClr val="005A9E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9525" marR="9525" marT="7144" marB="0" anchor="ctr"/>
                </a:tc>
              </a:tr>
              <a:tr h="63504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kern="1200" dirty="0" smtClean="0">
                          <a:solidFill>
                            <a:srgbClr val="005A9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ru-RU" sz="1600" b="1" kern="1200" dirty="0" smtClean="0">
                          <a:solidFill>
                            <a:srgbClr val="005A9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Аттестат с отличием</a:t>
                      </a:r>
                      <a:endParaRPr lang="ru-RU" sz="1600" b="1" kern="1200" dirty="0">
                        <a:solidFill>
                          <a:srgbClr val="005A9E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kern="1200" dirty="0">
                          <a:solidFill>
                            <a:srgbClr val="005A9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10</a:t>
                      </a:r>
                    </a:p>
                  </a:txBody>
                  <a:tcPr marL="9525" marR="9525" marT="7144" marB="0" anchor="ctr"/>
                </a:tc>
              </a:tr>
              <a:tr h="847363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kern="1200" dirty="0" smtClean="0">
                          <a:solidFill>
                            <a:srgbClr val="005A9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ru-RU" sz="1600" b="1" kern="1200" dirty="0" smtClean="0">
                          <a:solidFill>
                            <a:srgbClr val="005A9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Успехи </a:t>
                      </a:r>
                      <a:r>
                        <a:rPr lang="ru-RU" sz="1600" b="1" kern="1200" dirty="0">
                          <a:solidFill>
                            <a:srgbClr val="005A9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в области физкультуры и спорта </a:t>
                      </a: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kern="1200" dirty="0" smtClean="0">
                          <a:solidFill>
                            <a:srgbClr val="005A9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От 3 до 10</a:t>
                      </a:r>
                      <a:endParaRPr lang="ru-RU" sz="1600" b="1" kern="1200" dirty="0">
                        <a:solidFill>
                          <a:srgbClr val="005A9E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9525" marR="9525" marT="7144" marB="0" anchor="ctr"/>
                </a:tc>
              </a:tr>
              <a:tr h="847363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kern="1200" dirty="0" smtClean="0">
                          <a:solidFill>
                            <a:srgbClr val="005A9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ru-RU" sz="1600" b="1" kern="1200" dirty="0" smtClean="0">
                          <a:solidFill>
                            <a:srgbClr val="005A9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Осуществление волонтёрской </a:t>
                      </a:r>
                      <a:r>
                        <a:rPr lang="ru-RU" sz="1600" b="1" kern="1200" dirty="0">
                          <a:solidFill>
                            <a:srgbClr val="005A9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деятельности</a:t>
                      </a: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kern="1200" dirty="0">
                          <a:solidFill>
                            <a:srgbClr val="005A9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</a:t>
                      </a:r>
                    </a:p>
                  </a:txBody>
                  <a:tcPr marL="9525" marR="9525" marT="7144" marB="0" anchor="ctr"/>
                </a:tc>
              </a:tr>
            </a:tbl>
          </a:graphicData>
        </a:graphic>
      </p:graphicFrame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C881BF-DDA1-4C3C-8990-493C1FAC98D6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-36513" y="0"/>
            <a:ext cx="9180513" cy="981075"/>
          </a:xfrm>
          <a:prstGeom prst="rect">
            <a:avLst/>
          </a:prstGeom>
          <a:solidFill>
            <a:srgbClr val="005A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0" y="6453188"/>
            <a:ext cx="9144000" cy="404812"/>
          </a:xfrm>
          <a:prstGeom prst="rect">
            <a:avLst/>
          </a:prstGeom>
          <a:solidFill>
            <a:srgbClr val="E34B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693738" y="6288088"/>
            <a:ext cx="614362" cy="1444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 bwMode="white">
          <a:xfrm>
            <a:off x="908050" y="115888"/>
            <a:ext cx="7192963" cy="64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spcBef>
                <a:spcPts val="100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+mn-cs"/>
              </a:rPr>
              <a:t>Инженерный специальный факультет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+mn-cs"/>
            </a:endParaRPr>
          </a:p>
        </p:txBody>
      </p:sp>
      <p:pic>
        <p:nvPicPr>
          <p:cNvPr id="8202" name="Рисунок 8" descr="logotip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79361"/>
            <a:ext cx="720725" cy="134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 bwMode="auto">
          <a:xfrm>
            <a:off x="122798" y="6370382"/>
            <a:ext cx="3137526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Приём 2021 года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95536" y="1214422"/>
            <a:ext cx="745919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9263" algn="ctr" eaLnBrk="0" hangingPunct="0"/>
            <a:r>
              <a:rPr lang="ru-RU" b="1" dirty="0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Ф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акультет создан в 2014 г. по поручению </a:t>
            </a:r>
          </a:p>
          <a:p>
            <a:pPr lvl="0" indent="449263" algn="ctr" eaLnBrk="0" hangingPunct="0"/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президента</a:t>
            </a:r>
            <a:r>
              <a:rPr kumimoji="0" lang="ru-RU" b="1" i="0" u="none" strike="noStrike" cap="none" normalizeH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РФ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В.В. Путина (приказ № пР-221 30.01.2014 г.)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860" y="4143380"/>
            <a:ext cx="3998528" cy="2000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1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398" y="2214554"/>
            <a:ext cx="3712920" cy="1857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11" y="2214554"/>
            <a:ext cx="3674400" cy="1857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Скругленный прямоугольник 25"/>
          <p:cNvSpPr/>
          <p:nvPr/>
        </p:nvSpPr>
        <p:spPr>
          <a:xfrm>
            <a:off x="357158" y="4214818"/>
            <a:ext cx="1928826" cy="928694"/>
          </a:xfrm>
          <a:prstGeom prst="roundRect">
            <a:avLst/>
          </a:prstGeom>
          <a:solidFill>
            <a:srgbClr val="005A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cs typeface="Arial" panose="020B0604020202020204" pitchFamily="34" charset="0"/>
              </a:rPr>
              <a:t>Срок обучения </a:t>
            </a:r>
            <a:br>
              <a:rPr lang="ru-RU" b="1" dirty="0" smtClean="0">
                <a:cs typeface="Arial" panose="020B0604020202020204" pitchFamily="34" charset="0"/>
              </a:rPr>
            </a:br>
            <a:r>
              <a:rPr lang="ru-RU" b="1" dirty="0" smtClean="0">
                <a:cs typeface="Arial" panose="020B0604020202020204" pitchFamily="34" charset="0"/>
              </a:rPr>
              <a:t>5,5 лет</a:t>
            </a:r>
            <a:endParaRPr lang="ru-RU" sz="1600" dirty="0">
              <a:cs typeface="Arial" panose="020B0604020202020204" pitchFamily="34" charset="0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357158" y="5214950"/>
            <a:ext cx="1928826" cy="928694"/>
          </a:xfrm>
          <a:prstGeom prst="roundRect">
            <a:avLst/>
          </a:prstGeom>
          <a:solidFill>
            <a:srgbClr val="005A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cs typeface="Arial" panose="020B0604020202020204" pitchFamily="34" charset="0"/>
              </a:rPr>
              <a:t>Присваиваемая </a:t>
            </a:r>
          </a:p>
          <a:p>
            <a:pPr algn="ctr"/>
            <a:r>
              <a:rPr lang="ru-RU" sz="1400" b="1" dirty="0">
                <a:cs typeface="Arial" panose="020B0604020202020204" pitchFamily="34" charset="0"/>
              </a:rPr>
              <a:t>к</a:t>
            </a:r>
            <a:r>
              <a:rPr lang="ru-RU" sz="1400" b="1" dirty="0" smtClean="0">
                <a:cs typeface="Arial" panose="020B0604020202020204" pitchFamily="34" charset="0"/>
              </a:rPr>
              <a:t>валификация </a:t>
            </a:r>
          </a:p>
          <a:p>
            <a:pPr algn="ctr"/>
            <a:r>
              <a:rPr lang="ru-RU" sz="1400" b="1" dirty="0" smtClean="0">
                <a:cs typeface="Arial" panose="020B0604020202020204" pitchFamily="34" charset="0"/>
              </a:rPr>
              <a:t>Инженер</a:t>
            </a: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6572264" y="4214818"/>
            <a:ext cx="1928826" cy="928694"/>
          </a:xfrm>
          <a:prstGeom prst="roundRect">
            <a:avLst/>
          </a:prstGeom>
          <a:solidFill>
            <a:srgbClr val="005A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cs typeface="Arial" panose="020B0604020202020204" pitchFamily="34" charset="0"/>
              </a:rPr>
              <a:t>Повышенная </a:t>
            </a:r>
          </a:p>
          <a:p>
            <a:pPr algn="ctr"/>
            <a:r>
              <a:rPr lang="ru-RU" sz="1600" b="1" dirty="0" smtClean="0">
                <a:cs typeface="Arial" panose="020B0604020202020204" pitchFamily="34" charset="0"/>
              </a:rPr>
              <a:t>в 1,8 раза</a:t>
            </a:r>
          </a:p>
          <a:p>
            <a:pPr algn="ctr"/>
            <a:r>
              <a:rPr lang="ru-RU" sz="1600" b="1" dirty="0" smtClean="0">
                <a:cs typeface="Arial" panose="020B0604020202020204" pitchFamily="34" charset="0"/>
              </a:rPr>
              <a:t>стипендия</a:t>
            </a:r>
            <a:endParaRPr lang="ru-RU" b="1" dirty="0" smtClean="0">
              <a:cs typeface="Arial" panose="020B0604020202020204" pitchFamily="34" charset="0"/>
            </a:endParaRPr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6572264" y="5214950"/>
            <a:ext cx="1928826" cy="928694"/>
          </a:xfrm>
          <a:prstGeom prst="roundRect">
            <a:avLst/>
          </a:prstGeom>
          <a:solidFill>
            <a:srgbClr val="005A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cs typeface="Arial" panose="020B0604020202020204" pitchFamily="34" charset="0"/>
              </a:rPr>
              <a:t>Обучение с присвоением формы допуска</a:t>
            </a:r>
            <a:endParaRPr lang="ru-RU" sz="1600" b="1" dirty="0" smtClean="0">
              <a:cs typeface="Arial" panose="020B0604020202020204" pitchFamily="34" charset="0"/>
            </a:endParaRPr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C881BF-DDA1-4C3C-8990-493C1FAC98D6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-36513" y="0"/>
            <a:ext cx="9180513" cy="981075"/>
          </a:xfrm>
          <a:prstGeom prst="rect">
            <a:avLst/>
          </a:prstGeom>
          <a:solidFill>
            <a:srgbClr val="005A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0" y="6453188"/>
            <a:ext cx="9144000" cy="404812"/>
          </a:xfrm>
          <a:prstGeom prst="rect">
            <a:avLst/>
          </a:prstGeom>
          <a:solidFill>
            <a:srgbClr val="E34B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693738" y="6288088"/>
            <a:ext cx="614362" cy="1444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 bwMode="white">
          <a:xfrm>
            <a:off x="908050" y="115888"/>
            <a:ext cx="7192963" cy="64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spcBef>
                <a:spcPts val="100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+mn-cs"/>
              </a:rPr>
              <a:t>Инженерный специальный факультет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+mn-cs"/>
            </a:endParaRPr>
          </a:p>
        </p:txBody>
      </p:sp>
      <p:pic>
        <p:nvPicPr>
          <p:cNvPr id="8202" name="Рисунок 8" descr="logotip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79361"/>
            <a:ext cx="720725" cy="134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 bwMode="auto">
          <a:xfrm>
            <a:off x="122798" y="6370382"/>
            <a:ext cx="3137526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Приём 2021 года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928662" y="1357298"/>
            <a:ext cx="7685914" cy="2725019"/>
          </a:xfrm>
          <a:prstGeom prst="roundRect">
            <a:avLst/>
          </a:prstGeom>
          <a:solidFill>
            <a:srgbClr val="005A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БОЕПРИПАСЫ И ВЗРЫВАТЕЛИ  </a:t>
            </a:r>
          </a:p>
          <a:p>
            <a:pPr algn="ctr"/>
            <a:r>
              <a:rPr lang="ru-RU" sz="2000" b="1" dirty="0" smtClean="0">
                <a:cs typeface="Arial" panose="020B0604020202020204" pitchFamily="34" charset="0"/>
              </a:rPr>
              <a:t>15</a:t>
            </a:r>
            <a:r>
              <a:rPr lang="ru-RU" sz="2000" dirty="0" smtClean="0">
                <a:cs typeface="Arial" panose="020B0604020202020204" pitchFamily="34" charset="0"/>
              </a:rPr>
              <a:t> бюджетных мест</a:t>
            </a:r>
          </a:p>
          <a:p>
            <a:r>
              <a:rPr lang="ru-RU" sz="2400" dirty="0">
                <a:cs typeface="Arial" panose="020B0604020202020204" pitchFamily="34" charset="0"/>
              </a:rPr>
              <a:t>	</a:t>
            </a:r>
            <a:r>
              <a:rPr lang="ru-RU" dirty="0" smtClean="0">
                <a:cs typeface="Arial" panose="020B0604020202020204" pitchFamily="34" charset="0"/>
              </a:rPr>
              <a:t>Вступительные испытания: </a:t>
            </a:r>
          </a:p>
          <a:p>
            <a:pPr marL="457200" indent="-457200">
              <a:buAutoNum type="arabicParenR"/>
            </a:pPr>
            <a:r>
              <a:rPr lang="ru-RU" dirty="0" smtClean="0">
                <a:cs typeface="Arial" panose="020B0604020202020204" pitchFamily="34" charset="0"/>
              </a:rPr>
              <a:t>русский язык; </a:t>
            </a:r>
          </a:p>
          <a:p>
            <a:pPr marL="457200" indent="-457200">
              <a:buAutoNum type="arabicParenR"/>
            </a:pPr>
            <a:r>
              <a:rPr lang="ru-RU" dirty="0" smtClean="0">
                <a:cs typeface="Arial" panose="020B0604020202020204" pitchFamily="34" charset="0"/>
              </a:rPr>
              <a:t>профильная математика;</a:t>
            </a:r>
          </a:p>
          <a:p>
            <a:pPr marL="457200" indent="-457200">
              <a:buAutoNum type="arabicParenR"/>
            </a:pPr>
            <a:r>
              <a:rPr lang="ru-RU" dirty="0" smtClean="0">
                <a:cs typeface="Arial" panose="020B0604020202020204" pitchFamily="34" charset="0"/>
              </a:rPr>
              <a:t>по выбору:  или информатика и ИКТ, или физика, или химия, или иностранный язык.</a:t>
            </a:r>
            <a:endParaRPr lang="ru-RU" dirty="0">
              <a:cs typeface="Arial" panose="020B0604020202020204" pitchFamily="34" charset="0"/>
            </a:endParaRPr>
          </a:p>
        </p:txBody>
      </p:sp>
      <p:pic>
        <p:nvPicPr>
          <p:cNvPr id="11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61" y="4205530"/>
            <a:ext cx="3454711" cy="1938114"/>
          </a:xfrm>
          <a:prstGeom prst="rect">
            <a:avLst/>
          </a:prstGeom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1432" y="4199180"/>
            <a:ext cx="3834094" cy="1938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Номер слайда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C881BF-DDA1-4C3C-8990-493C1FAC98D6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-36513" y="0"/>
            <a:ext cx="9180513" cy="981075"/>
          </a:xfrm>
          <a:prstGeom prst="rect">
            <a:avLst/>
          </a:prstGeom>
          <a:solidFill>
            <a:srgbClr val="005A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0" y="6453188"/>
            <a:ext cx="9144000" cy="404812"/>
          </a:xfrm>
          <a:prstGeom prst="rect">
            <a:avLst/>
          </a:prstGeom>
          <a:solidFill>
            <a:srgbClr val="E34B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693738" y="6288088"/>
            <a:ext cx="614362" cy="1444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 bwMode="white">
          <a:xfrm>
            <a:off x="908050" y="115888"/>
            <a:ext cx="7192963" cy="64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spcBef>
                <a:spcPts val="100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+mn-cs"/>
              </a:rPr>
              <a:t>Инженерный специальный факультет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+mn-cs"/>
            </a:endParaRPr>
          </a:p>
        </p:txBody>
      </p:sp>
      <p:pic>
        <p:nvPicPr>
          <p:cNvPr id="8202" name="Рисунок 8" descr="logotip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79361"/>
            <a:ext cx="720725" cy="134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 bwMode="auto">
          <a:xfrm>
            <a:off x="122798" y="6370382"/>
            <a:ext cx="3137526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Приём 2021 года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928662" y="1357298"/>
            <a:ext cx="7685914" cy="2725019"/>
          </a:xfrm>
          <a:prstGeom prst="roundRect">
            <a:avLst/>
          </a:prstGeom>
          <a:solidFill>
            <a:srgbClr val="9541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cs typeface="Arial" panose="020B0604020202020204" pitchFamily="34" charset="0"/>
              </a:rPr>
              <a:t>ХИМИЧЕСКАЯ ТЕХНОЛОГИЯ ЭНЕРГОНАСЫЩЕННЫХ МАТЕРИАЛОВ И ИЗДЕЛИЙ </a:t>
            </a:r>
          </a:p>
          <a:p>
            <a:pPr algn="ctr"/>
            <a:r>
              <a:rPr lang="ru-RU" sz="2000" b="1" dirty="0" smtClean="0">
                <a:cs typeface="Arial" panose="020B0604020202020204" pitchFamily="34" charset="0"/>
              </a:rPr>
              <a:t>32</a:t>
            </a:r>
            <a:r>
              <a:rPr lang="ru-RU" sz="2000" dirty="0" smtClean="0">
                <a:cs typeface="Arial" panose="020B0604020202020204" pitchFamily="34" charset="0"/>
              </a:rPr>
              <a:t> бюджетных места</a:t>
            </a:r>
          </a:p>
          <a:p>
            <a:r>
              <a:rPr lang="ru-RU" sz="2400" dirty="0">
                <a:cs typeface="Arial" panose="020B0604020202020204" pitchFamily="34" charset="0"/>
              </a:rPr>
              <a:t>	</a:t>
            </a:r>
            <a:r>
              <a:rPr lang="ru-RU" dirty="0" smtClean="0">
                <a:cs typeface="Arial" panose="020B0604020202020204" pitchFamily="34" charset="0"/>
              </a:rPr>
              <a:t>Вступительные испытания: </a:t>
            </a:r>
          </a:p>
          <a:p>
            <a:pPr marL="457200" indent="-457200">
              <a:buAutoNum type="arabicParenR"/>
            </a:pPr>
            <a:r>
              <a:rPr lang="ru-RU" dirty="0" smtClean="0">
                <a:cs typeface="Arial" panose="020B0604020202020204" pitchFamily="34" charset="0"/>
              </a:rPr>
              <a:t>русский язык; </a:t>
            </a:r>
          </a:p>
          <a:p>
            <a:pPr marL="457200" indent="-457200">
              <a:buAutoNum type="arabicParenR"/>
            </a:pPr>
            <a:r>
              <a:rPr lang="ru-RU" dirty="0" smtClean="0">
                <a:cs typeface="Arial" panose="020B0604020202020204" pitchFamily="34" charset="0"/>
              </a:rPr>
              <a:t>профильная математика;</a:t>
            </a:r>
          </a:p>
          <a:p>
            <a:pPr marL="457200" indent="-457200">
              <a:buAutoNum type="arabicParenR"/>
            </a:pPr>
            <a:r>
              <a:rPr lang="ru-RU" dirty="0" smtClean="0">
                <a:cs typeface="Arial" panose="020B0604020202020204" pitchFamily="34" charset="0"/>
              </a:rPr>
              <a:t>по выбору:  или информатика и ИКТ, или физика, </a:t>
            </a:r>
            <a:br>
              <a:rPr lang="ru-RU" dirty="0" smtClean="0">
                <a:cs typeface="Arial" panose="020B0604020202020204" pitchFamily="34" charset="0"/>
              </a:rPr>
            </a:br>
            <a:r>
              <a:rPr lang="ru-RU" dirty="0" smtClean="0">
                <a:cs typeface="Arial" panose="020B0604020202020204" pitchFamily="34" charset="0"/>
              </a:rPr>
              <a:t>или химия, или иностранный язык.</a:t>
            </a:r>
            <a:endParaRPr lang="ru-RU" dirty="0">
              <a:cs typeface="Arial" panose="020B0604020202020204" pitchFamily="34" charset="0"/>
            </a:endParaRPr>
          </a:p>
        </p:txBody>
      </p:sp>
      <p:pic>
        <p:nvPicPr>
          <p:cNvPr id="18" name="Picture 1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10" y="4143380"/>
            <a:ext cx="3073631" cy="1537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3570" y="4143380"/>
            <a:ext cx="3090148" cy="1545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1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992" y="4857760"/>
            <a:ext cx="2657321" cy="1494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Номер слайда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C881BF-DDA1-4C3C-8990-493C1FAC98D6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-36513" y="0"/>
            <a:ext cx="9180513" cy="981075"/>
          </a:xfrm>
          <a:prstGeom prst="rect">
            <a:avLst/>
          </a:prstGeom>
          <a:solidFill>
            <a:srgbClr val="005A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0" y="6453188"/>
            <a:ext cx="9144000" cy="404812"/>
          </a:xfrm>
          <a:prstGeom prst="rect">
            <a:avLst/>
          </a:prstGeom>
          <a:solidFill>
            <a:srgbClr val="E34B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693738" y="6288088"/>
            <a:ext cx="614362" cy="1444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 bwMode="white">
          <a:xfrm>
            <a:off x="908050" y="115888"/>
            <a:ext cx="7192963" cy="64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spcBef>
                <a:spcPts val="100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+mn-cs"/>
              </a:rPr>
              <a:t>Инженерный специальный факультет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+mn-cs"/>
            </a:endParaRPr>
          </a:p>
        </p:txBody>
      </p:sp>
      <p:pic>
        <p:nvPicPr>
          <p:cNvPr id="8202" name="Рисунок 8" descr="logotip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79361"/>
            <a:ext cx="720725" cy="134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 bwMode="auto">
          <a:xfrm>
            <a:off x="122798" y="6370382"/>
            <a:ext cx="3137526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Приём 2021 года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928662" y="1357298"/>
            <a:ext cx="7685914" cy="2725019"/>
          </a:xfrm>
          <a:prstGeom prst="roundRect">
            <a:avLst/>
          </a:prstGeom>
          <a:solidFill>
            <a:srgbClr val="9D01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ПРОЕКТИРОВАНИЕ АВИАЦИОННЫХ И </a:t>
            </a:r>
            <a:br>
              <a:rPr lang="ru-RU" sz="2400" b="1" dirty="0" smtClean="0">
                <a:solidFill>
                  <a:schemeClr val="bg1"/>
                </a:solidFill>
              </a:rPr>
            </a:br>
            <a:r>
              <a:rPr lang="ru-RU" sz="2400" b="1" dirty="0" smtClean="0">
                <a:solidFill>
                  <a:schemeClr val="bg1"/>
                </a:solidFill>
              </a:rPr>
              <a:t>РАКЕТНЫХ ДВИГАТЕЛЕЙ  </a:t>
            </a:r>
          </a:p>
          <a:p>
            <a:pPr algn="ctr"/>
            <a:r>
              <a:rPr lang="ru-RU" sz="2000" b="1" dirty="0" smtClean="0">
                <a:cs typeface="Arial" panose="020B0604020202020204" pitchFamily="34" charset="0"/>
              </a:rPr>
              <a:t>15</a:t>
            </a:r>
            <a:r>
              <a:rPr lang="ru-RU" sz="2000" dirty="0" smtClean="0">
                <a:cs typeface="Arial" panose="020B0604020202020204" pitchFamily="34" charset="0"/>
              </a:rPr>
              <a:t> бюджетных мест</a:t>
            </a:r>
          </a:p>
          <a:p>
            <a:r>
              <a:rPr lang="ru-RU" sz="2400" dirty="0">
                <a:cs typeface="Arial" panose="020B0604020202020204" pitchFamily="34" charset="0"/>
              </a:rPr>
              <a:t>	</a:t>
            </a:r>
            <a:r>
              <a:rPr lang="ru-RU" dirty="0" smtClean="0">
                <a:cs typeface="Arial" panose="020B0604020202020204" pitchFamily="34" charset="0"/>
              </a:rPr>
              <a:t>Вступительные испытания: </a:t>
            </a:r>
          </a:p>
          <a:p>
            <a:pPr marL="457200" indent="-457200">
              <a:buAutoNum type="arabicParenR"/>
            </a:pPr>
            <a:r>
              <a:rPr lang="ru-RU" dirty="0" smtClean="0">
                <a:cs typeface="Arial" panose="020B0604020202020204" pitchFamily="34" charset="0"/>
              </a:rPr>
              <a:t>русский язык; </a:t>
            </a:r>
          </a:p>
          <a:p>
            <a:pPr marL="457200" indent="-457200">
              <a:buAutoNum type="arabicParenR"/>
            </a:pPr>
            <a:r>
              <a:rPr lang="ru-RU" dirty="0" smtClean="0">
                <a:cs typeface="Arial" panose="020B0604020202020204" pitchFamily="34" charset="0"/>
              </a:rPr>
              <a:t>профильная математика;</a:t>
            </a:r>
          </a:p>
          <a:p>
            <a:pPr marL="457200" indent="-457200">
              <a:buAutoNum type="arabicParenR"/>
            </a:pPr>
            <a:r>
              <a:rPr lang="ru-RU" dirty="0" smtClean="0">
                <a:cs typeface="Arial" panose="020B0604020202020204" pitchFamily="34" charset="0"/>
              </a:rPr>
              <a:t>по выбору:  или информатика и ИКТ, или физика, </a:t>
            </a:r>
            <a:br>
              <a:rPr lang="ru-RU" dirty="0" smtClean="0">
                <a:cs typeface="Arial" panose="020B0604020202020204" pitchFamily="34" charset="0"/>
              </a:rPr>
            </a:br>
            <a:r>
              <a:rPr lang="ru-RU" dirty="0" smtClean="0">
                <a:cs typeface="Arial" panose="020B0604020202020204" pitchFamily="34" charset="0"/>
              </a:rPr>
              <a:t>или химия, или иностранный язык.</a:t>
            </a:r>
            <a:endParaRPr lang="ru-RU" dirty="0">
              <a:cs typeface="Arial" panose="020B0604020202020204" pitchFamily="3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7986" y="4280109"/>
            <a:ext cx="3524542" cy="1848536"/>
          </a:xfrm>
          <a:prstGeom prst="rect">
            <a:avLst/>
          </a:prstGeom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812" y="4273874"/>
            <a:ext cx="4064188" cy="1879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C881BF-DDA1-4C3C-8990-493C1FAC98D6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-36513" y="0"/>
            <a:ext cx="9180513" cy="981075"/>
          </a:xfrm>
          <a:prstGeom prst="rect">
            <a:avLst/>
          </a:prstGeom>
          <a:solidFill>
            <a:srgbClr val="005A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0" y="6453188"/>
            <a:ext cx="9144000" cy="404812"/>
          </a:xfrm>
          <a:prstGeom prst="rect">
            <a:avLst/>
          </a:prstGeom>
          <a:solidFill>
            <a:srgbClr val="E34B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693738" y="6288088"/>
            <a:ext cx="614362" cy="1444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 bwMode="white">
          <a:xfrm>
            <a:off x="908050" y="115888"/>
            <a:ext cx="7192963" cy="64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spcBef>
                <a:spcPts val="100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+mn-cs"/>
              </a:rPr>
              <a:t>Инженерный специальный факультет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+mn-cs"/>
            </a:endParaRPr>
          </a:p>
        </p:txBody>
      </p:sp>
      <p:pic>
        <p:nvPicPr>
          <p:cNvPr id="8202" name="Рисунок 8" descr="logotip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79361"/>
            <a:ext cx="720725" cy="134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 bwMode="auto">
          <a:xfrm>
            <a:off x="122798" y="6370382"/>
            <a:ext cx="3137526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Приём 2021 года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928662" y="1357298"/>
            <a:ext cx="7685914" cy="2725019"/>
          </a:xfrm>
          <a:prstGeom prst="roundRect">
            <a:avLst/>
          </a:prstGeom>
          <a:solidFill>
            <a:srgbClr val="049A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ЭКОНОМИЧЕСКАЯ БЕЗОПАСНОСТЬ</a:t>
            </a:r>
          </a:p>
          <a:p>
            <a:pPr algn="ctr"/>
            <a:r>
              <a:rPr lang="ru-RU" sz="20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10</a:t>
            </a:r>
            <a:r>
              <a:rPr lang="ru-RU" sz="2000" dirty="0" smtClean="0">
                <a:solidFill>
                  <a:schemeClr val="bg1"/>
                </a:solidFill>
                <a:cs typeface="Arial" panose="020B0604020202020204" pitchFamily="34" charset="0"/>
              </a:rPr>
              <a:t> внебюджетных мест</a:t>
            </a:r>
          </a:p>
          <a:p>
            <a:r>
              <a:rPr lang="ru-RU" sz="2000" dirty="0" smtClean="0">
                <a:cs typeface="Arial" panose="020B0604020202020204" pitchFamily="34" charset="0"/>
              </a:rPr>
              <a:t>Вступительные испытания: </a:t>
            </a:r>
          </a:p>
          <a:p>
            <a:pPr marL="457200" indent="-457200">
              <a:buAutoNum type="arabicParenR"/>
            </a:pPr>
            <a:r>
              <a:rPr lang="ru-RU" sz="2000" dirty="0" smtClean="0">
                <a:cs typeface="Arial" panose="020B0604020202020204" pitchFamily="34" charset="0"/>
              </a:rPr>
              <a:t>русский язык; </a:t>
            </a:r>
          </a:p>
          <a:p>
            <a:pPr marL="457200" indent="-457200">
              <a:buAutoNum type="arabicParenR"/>
            </a:pPr>
            <a:r>
              <a:rPr lang="ru-RU" sz="2000" dirty="0" smtClean="0">
                <a:cs typeface="Arial" panose="020B0604020202020204" pitchFamily="34" charset="0"/>
              </a:rPr>
              <a:t>профильная математика;</a:t>
            </a:r>
          </a:p>
          <a:p>
            <a:pPr marL="457200" indent="-457200">
              <a:buFontTx/>
              <a:buAutoNum type="arabicParenR"/>
            </a:pPr>
            <a:r>
              <a:rPr lang="ru-RU" sz="2000" dirty="0" smtClean="0">
                <a:cs typeface="Arial" panose="020B0604020202020204" pitchFamily="34" charset="0"/>
              </a:rPr>
              <a:t>по выбору: или информатика и ИКТ, или история, или обществознание, или география, </a:t>
            </a:r>
            <a:br>
              <a:rPr lang="ru-RU" sz="2000" dirty="0" smtClean="0">
                <a:cs typeface="Arial" panose="020B0604020202020204" pitchFamily="34" charset="0"/>
              </a:rPr>
            </a:br>
            <a:r>
              <a:rPr lang="ru-RU" sz="2000" dirty="0" smtClean="0">
                <a:cs typeface="Arial" panose="020B0604020202020204" pitchFamily="34" charset="0"/>
              </a:rPr>
              <a:t>или иностранный язык.</a:t>
            </a:r>
          </a:p>
        </p:txBody>
      </p:sp>
      <p:pic>
        <p:nvPicPr>
          <p:cNvPr id="14" name="Picture 11" descr="https://utmagazine.ru/uploads/content/de7e339573a60145515e641795489b4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0344" y="4281478"/>
            <a:ext cx="2940829" cy="155994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397" y="4262428"/>
            <a:ext cx="3519967" cy="1581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Номер слайда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C881BF-DDA1-4C3C-8990-493C1FAC98D6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75">
  <a:themeElements>
    <a:clrScheme name="sample 3">
      <a:dk1>
        <a:srgbClr val="000000"/>
      </a:dk1>
      <a:lt1>
        <a:srgbClr val="FFFFFF"/>
      </a:lt1>
      <a:dk2>
        <a:srgbClr val="1B4E63"/>
      </a:dk2>
      <a:lt2>
        <a:srgbClr val="DDDDDD"/>
      </a:lt2>
      <a:accent1>
        <a:srgbClr val="328C83"/>
      </a:accent1>
      <a:accent2>
        <a:srgbClr val="DC8300"/>
      </a:accent2>
      <a:accent3>
        <a:srgbClr val="FFFFFF"/>
      </a:accent3>
      <a:accent4>
        <a:srgbClr val="000000"/>
      </a:accent4>
      <a:accent5>
        <a:srgbClr val="ADC5C1"/>
      </a:accent5>
      <a:accent6>
        <a:srgbClr val="C77600"/>
      </a:accent6>
      <a:hlink>
        <a:srgbClr val="9DC03C"/>
      </a:hlink>
      <a:folHlink>
        <a:srgbClr val="2F87D7"/>
      </a:folHlink>
    </a:clrScheme>
    <a:fontScheme name="sample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ample 1">
        <a:dk1>
          <a:srgbClr val="000066"/>
        </a:dk1>
        <a:lt1>
          <a:srgbClr val="FFFFFF"/>
        </a:lt1>
        <a:dk2>
          <a:srgbClr val="003399"/>
        </a:dk2>
        <a:lt2>
          <a:srgbClr val="DDDDDD"/>
        </a:lt2>
        <a:accent1>
          <a:srgbClr val="1088C4"/>
        </a:accent1>
        <a:accent2>
          <a:srgbClr val="20A286"/>
        </a:accent2>
        <a:accent3>
          <a:srgbClr val="FFFFFF"/>
        </a:accent3>
        <a:accent4>
          <a:srgbClr val="000056"/>
        </a:accent4>
        <a:accent5>
          <a:srgbClr val="AAC3DE"/>
        </a:accent5>
        <a:accent6>
          <a:srgbClr val="1C9279"/>
        </a:accent6>
        <a:hlink>
          <a:srgbClr val="9999FF"/>
        </a:hlink>
        <a:folHlink>
          <a:srgbClr val="D5785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2">
        <a:dk1>
          <a:srgbClr val="210B66"/>
        </a:dk1>
        <a:lt1>
          <a:srgbClr val="FFFFFF"/>
        </a:lt1>
        <a:dk2>
          <a:srgbClr val="8D4FBB"/>
        </a:dk2>
        <a:lt2>
          <a:srgbClr val="B2B2B2"/>
        </a:lt2>
        <a:accent1>
          <a:srgbClr val="1263B4"/>
        </a:accent1>
        <a:accent2>
          <a:srgbClr val="6BC394"/>
        </a:accent2>
        <a:accent3>
          <a:srgbClr val="FFFFFF"/>
        </a:accent3>
        <a:accent4>
          <a:srgbClr val="1B0856"/>
        </a:accent4>
        <a:accent5>
          <a:srgbClr val="AAB7D6"/>
        </a:accent5>
        <a:accent6>
          <a:srgbClr val="60B086"/>
        </a:accent6>
        <a:hlink>
          <a:srgbClr val="ABAE3E"/>
        </a:hlink>
        <a:folHlink>
          <a:srgbClr val="66B6C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3">
        <a:dk1>
          <a:srgbClr val="000000"/>
        </a:dk1>
        <a:lt1>
          <a:srgbClr val="FFFFFF"/>
        </a:lt1>
        <a:dk2>
          <a:srgbClr val="1B4E63"/>
        </a:dk2>
        <a:lt2>
          <a:srgbClr val="DDDDDD"/>
        </a:lt2>
        <a:accent1>
          <a:srgbClr val="328C83"/>
        </a:accent1>
        <a:accent2>
          <a:srgbClr val="DC8300"/>
        </a:accent2>
        <a:accent3>
          <a:srgbClr val="FFFFFF"/>
        </a:accent3>
        <a:accent4>
          <a:srgbClr val="000000"/>
        </a:accent4>
        <a:accent5>
          <a:srgbClr val="ADC5C1"/>
        </a:accent5>
        <a:accent6>
          <a:srgbClr val="C77600"/>
        </a:accent6>
        <a:hlink>
          <a:srgbClr val="9DC03C"/>
        </a:hlink>
        <a:folHlink>
          <a:srgbClr val="2F87D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75</Template>
  <TotalTime>1685</TotalTime>
  <Words>676</Words>
  <Application>Microsoft Office PowerPoint</Application>
  <PresentationFormat>Экран (4:3)</PresentationFormat>
  <Paragraphs>246</Paragraphs>
  <Slides>24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6" baseType="lpstr">
      <vt:lpstr>75</vt:lpstr>
      <vt:lpstr>Image</vt:lpstr>
      <vt:lpstr>ПРИЁМНАЯ КАМПАНИЯ  2021 года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</dc:title>
  <dc:creator>Пользователь Windows</dc:creator>
  <cp:lastModifiedBy>AGK</cp:lastModifiedBy>
  <cp:revision>187</cp:revision>
  <dcterms:created xsi:type="dcterms:W3CDTF">2018-08-07T08:58:50Z</dcterms:created>
  <dcterms:modified xsi:type="dcterms:W3CDTF">2021-03-27T11:29:15Z</dcterms:modified>
</cp:coreProperties>
</file>