
<file path=[Content_Types].xml><?xml version="1.0" encoding="utf-8"?>
<Types xmlns="http://schemas.openxmlformats.org/package/2006/content-types">
  <Default ContentType="image/jpeg" Extension="jpeg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3.xml"/>
  <Override ContentType="application/vnd.openxmlformats-officedocument.presentationml.slideMaster+xml" PartName="/ppt/slideMasters/slideMaster4.xml"/>
  <Override ContentType="application/vnd.openxmlformats-officedocument.presentationml.slideMaster+xml" PartName="/ppt/slideMasters/slideMaster5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21.xml"/>
  <Override ContentType="application/vnd.openxmlformats-officedocument.presentationml.slideLayout+xml" PartName="/ppt/slideLayouts/slideLayout22.xml"/>
  <Override ContentType="application/vnd.openxmlformats-officedocument.theme+xml" PartName="/ppt/theme/theme2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24.xml"/>
  <Override ContentType="application/vnd.openxmlformats-officedocument.presentationml.slideLayout+xml" PartName="/ppt/slideLayouts/slideLayout25.xml"/>
  <Override ContentType="application/vnd.openxmlformats-officedocument.presentationml.slideLayout+xml" PartName="/ppt/slideLayouts/slideLayout26.xml"/>
  <Override ContentType="application/vnd.openxmlformats-officedocument.presentationml.slideLayout+xml" PartName="/ppt/slideLayouts/slideLayout27.xml"/>
  <Override ContentType="application/vnd.openxmlformats-officedocument.presentationml.slideLayout+xml" PartName="/ppt/slideLayouts/slideLayout28.xml"/>
  <Override ContentType="application/vnd.openxmlformats-officedocument.presentationml.slideLayout+xml" PartName="/ppt/slideLayouts/slideLayout29.xml"/>
  <Override ContentType="application/vnd.openxmlformats-officedocument.presentationml.slideLayout+xml" PartName="/ppt/slideLayouts/slideLayout30.xml"/>
  <Override ContentType="application/vnd.openxmlformats-officedocument.presentationml.slideLayout+xml" PartName="/ppt/slideLayouts/slideLayout31.xml"/>
  <Override ContentType="application/vnd.openxmlformats-officedocument.presentationml.slideLayout+xml" PartName="/ppt/slideLayouts/slideLayout32.xml"/>
  <Override ContentType="application/vnd.openxmlformats-officedocument.presentationml.slideLayout+xml" PartName="/ppt/slideLayouts/slideLayout33.xml"/>
  <Override ContentType="application/vnd.openxmlformats-officedocument.theme+xml" PartName="/ppt/theme/theme3.xml"/>
  <Override ContentType="application/vnd.openxmlformats-officedocument.presentationml.slideLayout+xml" PartName="/ppt/slideLayouts/slideLayout34.xml"/>
  <Override ContentType="application/vnd.openxmlformats-officedocument.presentationml.slideLayout+xml" PartName="/ppt/slideLayouts/slideLayout35.xml"/>
  <Override ContentType="application/vnd.openxmlformats-officedocument.presentationml.slideLayout+xml" PartName="/ppt/slideLayouts/slideLayout36.xml"/>
  <Override ContentType="application/vnd.openxmlformats-officedocument.presentationml.slideLayout+xml" PartName="/ppt/slideLayouts/slideLayout37.xml"/>
  <Override ContentType="application/vnd.openxmlformats-officedocument.presentationml.slideLayout+xml" PartName="/ppt/slideLayouts/slideLayout38.xml"/>
  <Override ContentType="application/vnd.openxmlformats-officedocument.presentationml.slideLayout+xml" PartName="/ppt/slideLayouts/slideLayout39.xml"/>
  <Override ContentType="application/vnd.openxmlformats-officedocument.presentationml.slideLayout+xml" PartName="/ppt/slideLayouts/slideLayout40.xml"/>
  <Override ContentType="application/vnd.openxmlformats-officedocument.presentationml.slideLayout+xml" PartName="/ppt/slideLayouts/slideLayout41.xml"/>
  <Override ContentType="application/vnd.openxmlformats-officedocument.presentationml.slideLayout+xml" PartName="/ppt/slideLayouts/slideLayout42.xml"/>
  <Override ContentType="application/vnd.openxmlformats-officedocument.presentationml.slideLayout+xml" PartName="/ppt/slideLayouts/slideLayout43.xml"/>
  <Override ContentType="application/vnd.openxmlformats-officedocument.presentationml.slideLayout+xml" PartName="/ppt/slideLayouts/slideLayout44.xml"/>
  <Override ContentType="application/vnd.openxmlformats-officedocument.theme+xml" PartName="/ppt/theme/theme4.xml"/>
  <Override ContentType="application/vnd.openxmlformats-officedocument.presentationml.slideLayout+xml" PartName="/ppt/slideLayouts/slideLayout45.xml"/>
  <Override ContentType="application/vnd.openxmlformats-officedocument.presentationml.slideLayout+xml" PartName="/ppt/slideLayouts/slideLayout46.xml"/>
  <Override ContentType="application/vnd.openxmlformats-officedocument.presentationml.slideLayout+xml" PartName="/ppt/slideLayouts/slideLayout47.xml"/>
  <Override ContentType="application/vnd.openxmlformats-officedocument.presentationml.slideLayout+xml" PartName="/ppt/slideLayouts/slideLayout48.xml"/>
  <Override ContentType="application/vnd.openxmlformats-officedocument.presentationml.slideLayout+xml" PartName="/ppt/slideLayouts/slideLayout49.xml"/>
  <Override ContentType="application/vnd.openxmlformats-officedocument.presentationml.slideLayout+xml" PartName="/ppt/slideLayouts/slideLayout50.xml"/>
  <Override ContentType="application/vnd.openxmlformats-officedocument.presentationml.slideLayout+xml" PartName="/ppt/slideLayouts/slideLayout51.xml"/>
  <Override ContentType="application/vnd.openxmlformats-officedocument.presentationml.slideLayout+xml" PartName="/ppt/slideLayouts/slideLayout52.xml"/>
  <Override ContentType="application/vnd.openxmlformats-officedocument.presentationml.slideLayout+xml" PartName="/ppt/slideLayouts/slideLayout53.xml"/>
  <Override ContentType="application/vnd.openxmlformats-officedocument.presentationml.slideLayout+xml" PartName="/ppt/slideLayouts/slideLayout54.xml"/>
  <Override ContentType="application/vnd.openxmlformats-officedocument.presentationml.slideLayout+xml" PartName="/ppt/slideLayouts/slideLayout55.xml"/>
  <Override ContentType="application/vnd.openxmlformats-officedocument.theme+xml" PartName="/ppt/theme/theme5.xml"/>
  <Override ContentType="application/vnd.openxmlformats-officedocument.themeOverride+xml" PartName="/ppt/theme/themeOverride1.xml"/>
  <Override ContentType="application/vnd.openxmlformats-officedocument.themeOverride+xml" PartName="/ppt/theme/themeOverride2.xml"/>
  <Override ContentType="application/vnd.openxmlformats-officedocument.themeOverride+xml" PartName="/ppt/theme/themeOverride3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  <p:sldMasterId id="2147483684" r:id="rId3"/>
    <p:sldMasterId id="2147483696" r:id="rId4"/>
    <p:sldMasterId id="2147483708" r:id="rId5"/>
  </p:sldMasterIdLst>
  <p:sldIdLst>
    <p:sldId id="256" r:id="rId6"/>
    <p:sldId id="261" r:id="rId7"/>
    <p:sldId id="257" r:id="rId8"/>
    <p:sldId id="258" r:id="rId9"/>
    <p:sldId id="259" r:id="rId10"/>
    <p:sldId id="264" r:id="rId11"/>
    <p:sldId id="265" r:id="rId12"/>
    <p:sldId id="266" r:id="rId13"/>
    <p:sldId id="260" r:id="rId14"/>
    <p:sldId id="267" r:id="rId15"/>
    <p:sldId id="268" r:id="rId16"/>
    <p:sldId id="269" r:id="rId17"/>
    <p:sldId id="262" r:id="rId18"/>
    <p:sldId id="263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170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3" Type="http://schemas.openxmlformats.org/officeDocument/2006/relationships/slideMaster" Target="slideMasters/slideMaster3.xml"/><Relationship Id="rId21" Type="http://schemas.openxmlformats.org/officeDocument/2006/relationships/viewProps" Target="viewProp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tableStyles" Target="tableStyle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0123B7-57D5-4957-A9E9-57C358779F86}" type="datetimeFigureOut">
              <a:rPr lang="ru-RU" smtClean="0"/>
              <a:t>14.05.2020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2D05E2BA-3148-4DBB-8784-3D2D5032D1E2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0123B7-57D5-4957-A9E9-57C358779F86}" type="datetimeFigureOut">
              <a:rPr lang="ru-RU" smtClean="0"/>
              <a:t>14.05.2020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05E2BA-3148-4DBB-8784-3D2D5032D1E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0123B7-57D5-4957-A9E9-57C358779F86}" type="datetimeFigureOut">
              <a:rPr lang="ru-RU" smtClean="0"/>
              <a:t>14.05.2020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05E2BA-3148-4DBB-8784-3D2D5032D1E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0123B7-57D5-4957-A9E9-57C358779F86}" type="datetimeFigureOut">
              <a:rPr lang="ru-RU" smtClean="0"/>
              <a:t>14.05.2020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2D05E2BA-3148-4DBB-8784-3D2D5032D1E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0123B7-57D5-4957-A9E9-57C358779F86}" type="datetimeFigureOut">
              <a:rPr lang="ru-RU" smtClean="0"/>
              <a:t>14.05.2020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2D05E2BA-3148-4DBB-8784-3D2D5032D1E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0123B7-57D5-4957-A9E9-57C358779F86}" type="datetimeFigureOut">
              <a:rPr lang="ru-RU" smtClean="0"/>
              <a:t>14.05.2020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05E2BA-3148-4DBB-8784-3D2D5032D1E2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0123B7-57D5-4957-A9E9-57C358779F86}" type="datetimeFigureOut">
              <a:rPr lang="ru-RU" smtClean="0"/>
              <a:t>14.05.2020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05E2BA-3148-4DBB-8784-3D2D5032D1E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0123B7-57D5-4957-A9E9-57C358779F86}" type="datetimeFigureOut">
              <a:rPr lang="ru-RU" smtClean="0"/>
              <a:t>14.05.2020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2D05E2BA-3148-4DBB-8784-3D2D5032D1E2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0123B7-57D5-4957-A9E9-57C358779F86}" type="datetimeFigureOut">
              <a:rPr lang="ru-RU" smtClean="0"/>
              <a:t>14.05.2020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05E2BA-3148-4DBB-8784-3D2D5032D1E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0123B7-57D5-4957-A9E9-57C358779F86}" type="datetimeFigureOut">
              <a:rPr lang="ru-RU" smtClean="0"/>
              <a:t>14.05.2020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05E2BA-3148-4DBB-8784-3D2D5032D1E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0123B7-57D5-4957-A9E9-57C358779F86}" type="datetimeFigureOut">
              <a:rPr lang="ru-RU" smtClean="0"/>
              <a:t>14.05.2020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05E2BA-3148-4DBB-8784-3D2D5032D1E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0123B7-57D5-4957-A9E9-57C358779F86}" type="datetimeFigureOut">
              <a:rPr lang="ru-RU" smtClean="0"/>
              <a:t>14.05.2020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05E2BA-3148-4DBB-8784-3D2D5032D1E2}" type="slidenum">
              <a:rPr lang="ru-RU" smtClean="0"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0123B7-57D5-4957-A9E9-57C358779F86}" type="datetimeFigureOut">
              <a:rPr lang="ru-RU" smtClean="0"/>
              <a:t>14.05.2020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05E2BA-3148-4DBB-8784-3D2D5032D1E2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0123B7-57D5-4957-A9E9-57C358779F86}" type="datetimeFigureOut">
              <a:rPr lang="ru-RU" smtClean="0"/>
              <a:t>14.05.2020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05E2BA-3148-4DBB-8784-3D2D5032D1E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0123B7-57D5-4957-A9E9-57C358779F86}" type="datetimeFigureOut">
              <a:rPr lang="ru-RU" smtClean="0"/>
              <a:t>14.05.2020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05E2BA-3148-4DBB-8784-3D2D5032D1E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570123B7-57D5-4957-A9E9-57C358779F86}" type="datetimeFigureOut">
              <a:rPr lang="ru-RU" smtClean="0"/>
              <a:t>14.05.2020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2D05E2BA-3148-4DBB-8784-3D2D5032D1E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570123B7-57D5-4957-A9E9-57C358779F86}" type="datetimeFigureOut">
              <a:rPr lang="ru-RU" smtClean="0"/>
              <a:t>14.05.2020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05E2BA-3148-4DBB-8784-3D2D5032D1E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570123B7-57D5-4957-A9E9-57C358779F86}" type="datetimeFigureOut">
              <a:rPr lang="ru-RU" smtClean="0"/>
              <a:t>14.05.2020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2D05E2BA-3148-4DBB-8784-3D2D5032D1E2}" type="slidenum">
              <a:rPr lang="ru-RU" smtClean="0"/>
              <a:t>‹#›</a:t>
            </a:fld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570123B7-57D5-4957-A9E9-57C358779F86}" type="datetimeFigureOut">
              <a:rPr lang="ru-RU" smtClean="0"/>
              <a:t>14.05.2020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2D05E2BA-3148-4DBB-8784-3D2D5032D1E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570123B7-57D5-4957-A9E9-57C358779F86}" type="datetimeFigureOut">
              <a:rPr lang="ru-RU" smtClean="0"/>
              <a:t>14.05.2020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2D05E2BA-3148-4DBB-8784-3D2D5032D1E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0123B7-57D5-4957-A9E9-57C358779F86}" type="datetimeFigureOut">
              <a:rPr lang="ru-RU" smtClean="0"/>
              <a:t>14.05.2020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05E2BA-3148-4DBB-8784-3D2D5032D1E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570123B7-57D5-4957-A9E9-57C358779F86}" type="datetimeFigureOut">
              <a:rPr lang="ru-RU" smtClean="0"/>
              <a:t>14.05.2020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2D05E2BA-3148-4DBB-8784-3D2D5032D1E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0123B7-57D5-4957-A9E9-57C358779F86}" type="datetimeFigureOut">
              <a:rPr lang="ru-RU" smtClean="0"/>
              <a:t>14.05.2020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2D05E2BA-3148-4DBB-8784-3D2D5032D1E2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570123B7-57D5-4957-A9E9-57C358779F86}" type="datetimeFigureOut">
              <a:rPr lang="ru-RU" smtClean="0"/>
              <a:t>14.05.2020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2D05E2BA-3148-4DBB-8784-3D2D5032D1E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570123B7-57D5-4957-A9E9-57C358779F86}" type="datetimeFigureOut">
              <a:rPr lang="ru-RU" smtClean="0"/>
              <a:t>14.05.2020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2D05E2BA-3148-4DBB-8784-3D2D5032D1E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0123B7-57D5-4957-A9E9-57C358779F86}" type="datetimeFigureOut">
              <a:rPr lang="ru-RU" smtClean="0"/>
              <a:t>14.05.2020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05E2BA-3148-4DBB-8784-3D2D5032D1E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0123B7-57D5-4957-A9E9-57C358779F86}" type="datetimeFigureOut">
              <a:rPr lang="ru-RU" smtClean="0"/>
              <a:t>14.05.2020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05E2BA-3148-4DBB-8784-3D2D5032D1E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0123B7-57D5-4957-A9E9-57C358779F86}" type="datetimeFigureOut">
              <a:rPr lang="ru-RU" smtClean="0"/>
              <a:t>14.05.2020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05E2BA-3148-4DBB-8784-3D2D5032D1E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0123B7-57D5-4957-A9E9-57C358779F86}" type="datetimeFigureOut">
              <a:rPr lang="ru-RU" smtClean="0"/>
              <a:t>14.05.2020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05E2BA-3148-4DBB-8784-3D2D5032D1E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0123B7-57D5-4957-A9E9-57C358779F86}" type="datetimeFigureOut">
              <a:rPr lang="ru-RU" smtClean="0"/>
              <a:t>14.05.2020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05E2BA-3148-4DBB-8784-3D2D5032D1E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0123B7-57D5-4957-A9E9-57C358779F86}" type="datetimeFigureOut">
              <a:rPr lang="ru-RU" smtClean="0"/>
              <a:t>14.05.2020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05E2BA-3148-4DBB-8784-3D2D5032D1E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0123B7-57D5-4957-A9E9-57C358779F86}" type="datetimeFigureOut">
              <a:rPr lang="ru-RU" smtClean="0"/>
              <a:t>14.05.2020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05E2BA-3148-4DBB-8784-3D2D5032D1E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0123B7-57D5-4957-A9E9-57C358779F86}" type="datetimeFigureOut">
              <a:rPr lang="ru-RU" smtClean="0"/>
              <a:t>14.05.2020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05E2BA-3148-4DBB-8784-3D2D5032D1E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0123B7-57D5-4957-A9E9-57C358779F86}" type="datetimeFigureOut">
              <a:rPr lang="ru-RU" smtClean="0"/>
              <a:t>14.05.2020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05E2BA-3148-4DBB-8784-3D2D5032D1E2}" type="slidenum">
              <a:rPr lang="ru-RU" smtClean="0"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0123B7-57D5-4957-A9E9-57C358779F86}" type="datetimeFigureOut">
              <a:rPr lang="ru-RU" smtClean="0"/>
              <a:t>14.05.2020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05E2BA-3148-4DBB-8784-3D2D5032D1E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0123B7-57D5-4957-A9E9-57C358779F86}" type="datetimeFigureOut">
              <a:rPr lang="ru-RU" smtClean="0"/>
              <a:t>14.05.2020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05E2BA-3148-4DBB-8784-3D2D5032D1E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0123B7-57D5-4957-A9E9-57C358779F86}" type="datetimeFigureOut">
              <a:rPr lang="ru-RU" smtClean="0"/>
              <a:t>14.05.2020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05E2BA-3148-4DBB-8784-3D2D5032D1E2}" type="slidenum">
              <a:rPr lang="ru-RU" smtClean="0"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0123B7-57D5-4957-A9E9-57C358779F86}" type="datetimeFigureOut">
              <a:rPr lang="ru-RU" smtClean="0"/>
              <a:t>14.05.2020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05E2BA-3148-4DBB-8784-3D2D5032D1E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0123B7-57D5-4957-A9E9-57C358779F86}" type="datetimeFigureOut">
              <a:rPr lang="ru-RU" smtClean="0"/>
              <a:t>14.05.2020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05E2BA-3148-4DBB-8784-3D2D5032D1E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570123B7-57D5-4957-A9E9-57C358779F86}" type="datetimeFigureOut">
              <a:rPr lang="ru-RU" smtClean="0"/>
              <a:t>14.05.2020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2D05E2BA-3148-4DBB-8784-3D2D5032D1E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0123B7-57D5-4957-A9E9-57C358779F86}" type="datetimeFigureOut">
              <a:rPr lang="ru-RU" smtClean="0"/>
              <a:t>14.05.2020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05E2BA-3148-4DBB-8784-3D2D5032D1E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0123B7-57D5-4957-A9E9-57C358779F86}" type="datetimeFigureOut">
              <a:rPr lang="ru-RU" smtClean="0"/>
              <a:t>14.05.2020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05E2BA-3148-4DBB-8784-3D2D5032D1E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0123B7-57D5-4957-A9E9-57C358779F86}" type="datetimeFigureOut">
              <a:rPr lang="ru-RU" smtClean="0"/>
              <a:t>14.05.2020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05E2BA-3148-4DBB-8784-3D2D5032D1E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70123B7-57D5-4957-A9E9-57C358779F86}" type="datetimeFigureOut">
              <a:rPr lang="ru-RU" smtClean="0"/>
              <a:t>14.05.2020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2D05E2BA-3148-4DBB-8784-3D2D5032D1E2}" type="slidenum">
              <a:rPr lang="ru-RU" smtClean="0"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0123B7-57D5-4957-A9E9-57C358779F86}" type="datetimeFigureOut">
              <a:rPr lang="ru-RU" smtClean="0"/>
              <a:t>14.05.2020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05E2BA-3148-4DBB-8784-3D2D5032D1E2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570123B7-57D5-4957-A9E9-57C358779F86}" type="datetimeFigureOut">
              <a:rPr lang="ru-RU" smtClean="0"/>
              <a:t>14.05.2020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2D05E2BA-3148-4DBB-8784-3D2D5032D1E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0123B7-57D5-4957-A9E9-57C358779F86}" type="datetimeFigureOut">
              <a:rPr lang="ru-RU" smtClean="0"/>
              <a:t>14.05.2020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05E2BA-3148-4DBB-8784-3D2D5032D1E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0123B7-57D5-4957-A9E9-57C358779F86}" type="datetimeFigureOut">
              <a:rPr lang="ru-RU" smtClean="0"/>
              <a:t>14.05.2020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05E2BA-3148-4DBB-8784-3D2D5032D1E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0123B7-57D5-4957-A9E9-57C358779F86}" type="datetimeFigureOut">
              <a:rPr lang="ru-RU" smtClean="0"/>
              <a:t>14.05.2020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05E2BA-3148-4DBB-8784-3D2D5032D1E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0123B7-57D5-4957-A9E9-57C358779F86}" type="datetimeFigureOut">
              <a:rPr lang="ru-RU" smtClean="0"/>
              <a:t>14.05.2020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05E2BA-3148-4DBB-8784-3D2D5032D1E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0123B7-57D5-4957-A9E9-57C358779F86}" type="datetimeFigureOut">
              <a:rPr lang="ru-RU" smtClean="0"/>
              <a:t>14.05.2020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05E2BA-3148-4DBB-8784-3D2D5032D1E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0123B7-57D5-4957-A9E9-57C358779F86}" type="datetimeFigureOut">
              <a:rPr lang="ru-RU" smtClean="0"/>
              <a:t>14.05.2020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05E2BA-3148-4DBB-8784-3D2D5032D1E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0123B7-57D5-4957-A9E9-57C358779F86}" type="datetimeFigureOut">
              <a:rPr lang="ru-RU" smtClean="0"/>
              <a:t>14.05.2020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05E2BA-3148-4DBB-8784-3D2D5032D1E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0123B7-57D5-4957-A9E9-57C358779F86}" type="datetimeFigureOut">
              <a:rPr lang="ru-RU" smtClean="0"/>
              <a:t>14.05.2020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05E2BA-3148-4DBB-8784-3D2D5032D1E2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0123B7-57D5-4957-A9E9-57C358779F86}" type="datetimeFigureOut">
              <a:rPr lang="ru-RU" smtClean="0"/>
              <a:t>14.05.2020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2D05E2BA-3148-4DBB-8784-3D2D5032D1E2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570123B7-57D5-4957-A9E9-57C358779F86}" type="datetimeFigureOut">
              <a:rPr lang="ru-RU" smtClean="0"/>
              <a:t>14.05.2020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2D05E2BA-3148-4DBB-8784-3D2D5032D1E2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70123B7-57D5-4957-A9E9-57C358779F86}" type="datetimeFigureOut">
              <a:rPr lang="ru-RU" smtClean="0"/>
              <a:t>14.05.2020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2D05E2BA-3148-4DBB-8784-3D2D5032D1E2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570123B7-57D5-4957-A9E9-57C358779F86}" type="datetimeFigureOut">
              <a:rPr lang="ru-RU" smtClean="0"/>
              <a:t>14.05.2020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2D05E2BA-3148-4DBB-8784-3D2D5032D1E2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570123B7-57D5-4957-A9E9-57C358779F86}" type="datetimeFigureOut">
              <a:rPr lang="ru-RU" smtClean="0"/>
              <a:t>14.05.2020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2D05E2BA-3148-4DBB-8784-3D2D5032D1E2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570123B7-57D5-4957-A9E9-57C358779F86}" type="datetimeFigureOut">
              <a:rPr lang="ru-RU" smtClean="0"/>
              <a:t>14.05.2020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2D05E2BA-3148-4DBB-8784-3D2D5032D1E2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11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1472" y="2571744"/>
            <a:ext cx="8229600" cy="1470025"/>
          </a:xfrm>
        </p:spPr>
        <p:txBody>
          <a:bodyPr>
            <a:normAutofit fontScale="90000"/>
          </a:bodyPr>
          <a:lstStyle/>
          <a:p>
            <a:r>
              <a:rPr lang="ru-RU" sz="49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Суицидальное поведение школьников</a:t>
            </a:r>
            <a:br>
              <a:rPr lang="ru-RU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</a:br>
            <a:br>
              <a:rPr lang="ru-RU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tx1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</a:br>
            <a:r>
              <a:rPr lang="ru-RU" b="1" dirty="0">
                <a:solidFill>
                  <a:schemeClr val="tx1"/>
                </a:solidFill>
              </a:rPr>
              <a:t> КАК ПРЕДОТВРАТИТЬ ПОДРОСТКОВЫЙ СУИЦИД?</a:t>
            </a:r>
            <a:br>
              <a:rPr lang="ru-RU" dirty="0">
                <a:solidFill>
                  <a:schemeClr val="tx1"/>
                </a:solidFill>
              </a:rPr>
            </a:br>
            <a:endParaRPr lang="ru-RU" b="1" dirty="0">
              <a:ln w="17780" cmpd="sng">
                <a:solidFill>
                  <a:schemeClr val="tx1"/>
                </a:solidFill>
                <a:prstDash val="solid"/>
                <a:miter lim="800000"/>
              </a:ln>
              <a:solidFill>
                <a:schemeClr val="tx1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0"/>
            <a:ext cx="9144000" cy="6863417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>
                <a:ln w="19050" cmpd="sng">
                  <a:solidFill>
                    <a:schemeClr val="tx1">
                      <a:lumMod val="95000"/>
                      <a:lumOff val="5000"/>
                      <a:alpha val="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Times New Roman" pitchFamily="18" charset="0"/>
                <a:cs typeface="Times New Roman" pitchFamily="18" charset="0"/>
              </a:rPr>
              <a:t>Памятка родителям!</a:t>
            </a:r>
          </a:p>
          <a:p>
            <a:pPr algn="ctr"/>
            <a:endParaRPr lang="ru-RU" sz="4400" b="1" dirty="0">
              <a:ln w="19050" cmpd="sng">
                <a:solidFill>
                  <a:schemeClr val="tx1">
                    <a:lumMod val="95000"/>
                    <a:lumOff val="5000"/>
                    <a:alpha val="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4400" b="1" dirty="0">
              <a:ln w="19050" cmpd="sng">
                <a:solidFill>
                  <a:schemeClr val="tx1">
                    <a:lumMod val="95000"/>
                    <a:lumOff val="5000"/>
                    <a:alpha val="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endParaRPr lang="ru-RU" sz="4400" b="1" dirty="0">
              <a:ln w="19050" cmpd="sng">
                <a:solidFill>
                  <a:schemeClr val="tx1">
                    <a:lumMod val="95000"/>
                    <a:lumOff val="5000"/>
                    <a:alpha val="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endParaRPr lang="ru-RU" sz="4400" b="1" dirty="0">
              <a:ln w="19050" cmpd="sng">
                <a:solidFill>
                  <a:schemeClr val="tx1">
                    <a:lumMod val="95000"/>
                    <a:lumOff val="5000"/>
                    <a:alpha val="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endParaRPr lang="ru-RU" sz="4400" b="1" dirty="0">
              <a:ln w="19050" cmpd="sng">
                <a:solidFill>
                  <a:schemeClr val="tx1">
                    <a:lumMod val="95000"/>
                    <a:lumOff val="5000"/>
                    <a:alpha val="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endParaRPr lang="ru-RU" sz="4400" b="1" dirty="0">
              <a:ln w="19050" cmpd="sng">
                <a:solidFill>
                  <a:schemeClr val="tx1">
                    <a:lumMod val="95000"/>
                    <a:lumOff val="5000"/>
                    <a:alpha val="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endParaRPr lang="ru-RU" sz="4400" b="1" dirty="0">
              <a:ln w="19050" cmpd="sng">
                <a:solidFill>
                  <a:schemeClr val="tx1">
                    <a:lumMod val="95000"/>
                    <a:lumOff val="5000"/>
                    <a:alpha val="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endParaRPr lang="ru-RU" sz="4400" b="1" dirty="0">
              <a:ln w="19050" cmpd="sng">
                <a:solidFill>
                  <a:schemeClr val="tx1">
                    <a:lumMod val="95000"/>
                    <a:lumOff val="5000"/>
                    <a:alpha val="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endParaRPr lang="ru-RU" sz="4400" b="1" dirty="0">
              <a:ln w="19050" cmpd="sng">
                <a:solidFill>
                  <a:schemeClr val="tx1">
                    <a:lumMod val="95000"/>
                    <a:lumOff val="5000"/>
                    <a:alpha val="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0657" name="Rectangle 1"/>
          <p:cNvSpPr>
            <a:spLocks noChangeArrowheads="1"/>
          </p:cNvSpPr>
          <p:nvPr/>
        </p:nvSpPr>
        <p:spPr bwMode="auto">
          <a:xfrm>
            <a:off x="285720" y="714356"/>
            <a:ext cx="8858280" cy="59708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lang="ru-RU" sz="22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</a:t>
            </a:r>
            <a:r>
              <a:rPr kumimoji="0" lang="ru-RU" sz="2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тарайтесь говорить с ребенком</a:t>
            </a:r>
            <a:r>
              <a:rPr kumimoji="0" lang="ru-RU" sz="2200" b="0" i="0" u="none" strike="noStrike" cap="none" normalizeH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 душам;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Пытайтесь выяснить, что его волнует;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Всегда следует уяснить «какова причина» и «какова цель» совершаемого ребенком действия;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Внимательно выслушайте. Оцените серьезность намерений и чувств ребенка.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Дайте ребенку выговориться, снять накопившееся напряжение;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Говорите с ребенком на серьезные темы: что такое жизнь? в чем смысл жизни? Что такое дружба, любовь, смерть, предательство?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Не избегать разговоров на сложные темы;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Не оставлять подростка без присмотра;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 Не бойтесь обращаться к специалистам-психологам;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Сделайте все, чтобы ребенок понял: сама по себе жизнь – эта та ценность, ради которой стоит жить!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Научить ребенка получать удовольствие от простых и доступных вещей в жизни: природы, общения с людьми, познания мира, движения.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Ваш собственный пример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kumimoji="0" lang="ru-RU" sz="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endParaRPr kumimoji="0" lang="ru-RU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14282" y="394692"/>
            <a:ext cx="8715436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>
                <a:solidFill>
                  <a:srgbClr val="FF0000"/>
                </a:solidFill>
              </a:rPr>
              <a:t>Полезная информация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 Телефон «горячей линии» Центра экстренной психологической помощи МЧС России (бесплатно, круглосуточно) </a:t>
            </a:r>
            <a:r>
              <a:rPr lang="ru-RU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- 8 (495) 626-37-07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 Телефон доверия экстренной медико-психологической помощи (бесплатно, круглосуточно) </a:t>
            </a:r>
            <a:r>
              <a:rPr lang="ru-RU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8 (499) 791-20-50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 Детский телефон доверия, работающий под единым общероссийским номером (бесплатно, круглосуточно)                  </a:t>
            </a:r>
            <a:r>
              <a:rPr lang="ru-RU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8-800-200-122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 «Дети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Онлайн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» консультирование по вопросам: как оградить детей от негативного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контента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, преследование, шантаж, домогательства в Интернете (бесплатно, с 09-00 до 18-00 по рабочим дням) </a:t>
            </a:r>
            <a:r>
              <a:rPr lang="ru-RU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8-800-250-00-15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4754" name="Picture 2" descr="http://desktopwallpapers.org.ua/pic/201107/640x480/desktopwallpapers.org.ua-42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27584" y="742392"/>
            <a:ext cx="7164288" cy="537321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324" name="Picture 4" descr="http://stat20.privet.ru/lr/0c342918883b9c41fb29a8fc02d28af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460346">
            <a:off x="4701268" y="1016302"/>
            <a:ext cx="3446565" cy="275725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6322" name="Picture 2" descr="http://img1.liveinternet.ru/images/attach/c/7/94/249/94249495_0a097ff414b0581a9acd17bc5fc72940.webp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34" y="1500174"/>
            <a:ext cx="3786214" cy="30289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6326" name="Picture 6" descr="http://koketka.by/media/k2/items/cache/7ab0e5f593a61c9cf529dbac399acf7a_L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714744" y="3429000"/>
            <a:ext cx="3559169" cy="235330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285720" y="214290"/>
            <a:ext cx="8429684" cy="6063198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spc="50" dirty="0">
                <a:ln w="11430">
                  <a:solidFill>
                    <a:srgbClr val="FFFF00"/>
                  </a:solidFill>
                </a:ln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Bookman Old Style" pitchFamily="18" charset="0"/>
                <a:cs typeface="Times New Roman" pitchFamily="18" charset="0"/>
              </a:rPr>
              <a:t>"Любите своих детей, будьте </a:t>
            </a:r>
          </a:p>
          <a:p>
            <a:pPr algn="ctr"/>
            <a:r>
              <a:rPr lang="ru-RU" sz="3600" b="1" spc="50" dirty="0">
                <a:ln w="11430">
                  <a:solidFill>
                    <a:srgbClr val="FFFF00"/>
                  </a:solidFill>
                </a:ln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Bookman Old Style" pitchFamily="18" charset="0"/>
                <a:cs typeface="Times New Roman" pitchFamily="18" charset="0"/>
              </a:rPr>
              <a:t>искренны и честны</a:t>
            </a:r>
          </a:p>
          <a:p>
            <a:pPr algn="ctr"/>
            <a:endParaRPr lang="ru-RU" sz="4800" b="1" spc="50" dirty="0">
              <a:ln w="11430">
                <a:solidFill>
                  <a:srgbClr val="FFFF00"/>
                </a:solidFill>
              </a:ln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Bookman Old Style" pitchFamily="18" charset="0"/>
              <a:cs typeface="Times New Roman" pitchFamily="18" charset="0"/>
            </a:endParaRPr>
          </a:p>
          <a:p>
            <a:pPr algn="ctr"/>
            <a:endParaRPr lang="ru-RU" sz="4800" b="1" spc="50" dirty="0">
              <a:ln w="11430">
                <a:solidFill>
                  <a:srgbClr val="FFFF00"/>
                </a:solidFill>
              </a:ln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Bookman Old Style" pitchFamily="18" charset="0"/>
              <a:cs typeface="Times New Roman" pitchFamily="18" charset="0"/>
            </a:endParaRPr>
          </a:p>
          <a:p>
            <a:pPr algn="ctr"/>
            <a:endParaRPr lang="ru-RU" sz="4800" b="1" spc="50" dirty="0">
              <a:ln w="11430">
                <a:solidFill>
                  <a:srgbClr val="FFFF00"/>
                </a:solidFill>
              </a:ln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Bookman Old Style" pitchFamily="18" charset="0"/>
              <a:cs typeface="Times New Roman" pitchFamily="18" charset="0"/>
            </a:endParaRPr>
          </a:p>
          <a:p>
            <a:pPr algn="ctr"/>
            <a:endParaRPr lang="ru-RU" sz="4800" b="1" spc="50" dirty="0">
              <a:ln w="11430">
                <a:solidFill>
                  <a:srgbClr val="FFFF00"/>
                </a:solidFill>
              </a:ln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Bookman Old Style" pitchFamily="18" charset="0"/>
              <a:cs typeface="Times New Roman" pitchFamily="18" charset="0"/>
            </a:endParaRPr>
          </a:p>
          <a:p>
            <a:pPr algn="ctr"/>
            <a:endParaRPr lang="ru-RU" sz="4800" b="1" spc="50" dirty="0">
              <a:ln w="11430">
                <a:solidFill>
                  <a:srgbClr val="FFFF00"/>
                </a:solidFill>
              </a:ln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Bookman Old Style" pitchFamily="18" charset="0"/>
              <a:cs typeface="Times New Roman" pitchFamily="18" charset="0"/>
            </a:endParaRPr>
          </a:p>
          <a:p>
            <a:pPr algn="ctr"/>
            <a:r>
              <a:rPr lang="ru-RU" sz="4000" b="1" spc="50" dirty="0">
                <a:ln w="11430">
                  <a:solidFill>
                    <a:srgbClr val="FFFF00"/>
                  </a:solidFill>
                </a:ln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Bookman Old Style" pitchFamily="18" charset="0"/>
                <a:cs typeface="Times New Roman" pitchFamily="18" charset="0"/>
              </a:rPr>
              <a:t> </a:t>
            </a:r>
            <a:r>
              <a:rPr lang="ru-RU" sz="3600" b="1" spc="50" dirty="0">
                <a:ln w="11430">
                  <a:solidFill>
                    <a:srgbClr val="FFFF00"/>
                  </a:solidFill>
                </a:ln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Bookman Old Style" pitchFamily="18" charset="0"/>
                <a:cs typeface="Times New Roman" pitchFamily="18" charset="0"/>
              </a:rPr>
              <a:t>в своём отношении к своим детям и к самим себе"</a:t>
            </a:r>
            <a:endParaRPr lang="ru-RU" sz="4000" b="1" spc="50" dirty="0">
              <a:ln w="11430">
                <a:solidFill>
                  <a:srgbClr val="FFFF00"/>
                </a:solidFill>
              </a:ln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Bookman Old Style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346" name="Picture 2" descr="http://kolyan.net/uploads/posts/2009-12/1261472750_1226754465_27_10_2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7104185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0" y="571480"/>
            <a:ext cx="9144000" cy="830997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СПАСИБО ЗА ВНИМАНИЕ!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1" name="Picture 3" descr="http://stat16.privet.ru/lr/0d219d911a9979445ec3cc9d2849822d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0" y="2581274"/>
            <a:ext cx="6096000" cy="42767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3009" name="Rectangle 1"/>
          <p:cNvSpPr>
            <a:spLocks noChangeArrowheads="1"/>
          </p:cNvSpPr>
          <p:nvPr/>
        </p:nvSpPr>
        <p:spPr bwMode="auto">
          <a:xfrm>
            <a:off x="214282" y="428604"/>
            <a:ext cx="7643834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настоящее время сохраняет свою актуальность проблема самоубийств среди несовершеннолетних, которые по-прежнему являются одной из основных внешних причин смертности детей и подростков.</a:t>
            </a:r>
            <a:endParaRPr kumimoji="0" lang="ru-RU" sz="4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Rectangle 1"/>
          <p:cNvSpPr>
            <a:spLocks noChangeArrowheads="1"/>
          </p:cNvSpPr>
          <p:nvPr/>
        </p:nvSpPr>
        <p:spPr bwMode="auto">
          <a:xfrm>
            <a:off x="214282" y="428604"/>
            <a:ext cx="8643998" cy="6801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normalizeH="0" baseline="0" dirty="0">
                <a:ln w="3175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Самоубийство (суицид)</a:t>
            </a:r>
            <a:endParaRPr kumimoji="0" lang="ru-RU" sz="2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4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800" dirty="0"/>
              <a:t>– умышленное самоповреждение со смертельным исходом, (лишение себя жизни).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sz="2800" dirty="0"/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dirty="0"/>
              <a:t>Суицид – является одной из основных причин смерти у молодежи на сегодняшний день. Суицид считается «Убийцей № 2» молодых людей, в возрасте от пятнадцати до двадцати четырех лет. «Убийцей № 1» являются несчастные случаи, в том числе передозировка наркотиков, дорожные происшествия, падения с мостов и зданий, самоотравления.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dirty="0"/>
              <a:t>По мнению  суицидологов, многие из этих несчастных случаев в действительности были суицидами, замаскированными под несчастные случаи. И если суицидологи правы, то тогда главным «убийцей» подростков является суицид.</a:t>
            </a:r>
            <a:endParaRPr lang="ru-RU" sz="2800" dirty="0"/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800" dirty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Rectangle 1"/>
          <p:cNvSpPr>
            <a:spLocks noChangeArrowheads="1"/>
          </p:cNvSpPr>
          <p:nvPr/>
        </p:nvSpPr>
        <p:spPr bwMode="auto">
          <a:xfrm>
            <a:off x="500034" y="571480"/>
            <a:ext cx="8143900" cy="52014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normalizeH="0" baseline="0" dirty="0">
                <a:ln w="1905">
                  <a:solidFill>
                    <a:srgbClr val="002060"/>
                  </a:solidFill>
                </a:ln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Выделяется три типа суицидального поведения (</a:t>
            </a:r>
            <a:r>
              <a:rPr kumimoji="0" lang="ru-RU" sz="3600" b="1" i="0" u="none" strike="noStrike" normalizeH="0" baseline="0" dirty="0" err="1">
                <a:ln w="1905">
                  <a:solidFill>
                    <a:srgbClr val="002060"/>
                  </a:solidFill>
                </a:ln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Личко</a:t>
            </a:r>
            <a:r>
              <a:rPr kumimoji="0" lang="ru-RU" sz="3600" b="1" i="0" u="none" strike="noStrike" normalizeH="0" baseline="0" dirty="0">
                <a:ln w="1905">
                  <a:solidFill>
                    <a:srgbClr val="002060"/>
                  </a:solidFill>
                </a:ln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А.Е.):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600" b="1" i="0" u="none" strike="noStrike" normalizeH="0" baseline="0" dirty="0">
              <a:ln w="1905">
                <a:solidFill>
                  <a:srgbClr val="002060"/>
                </a:solidFill>
              </a:ln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514350" marR="0" lvl="0" indent="-5143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arenR"/>
              <a:tabLst/>
            </a:pPr>
            <a:r>
              <a:rPr kumimoji="0" lang="ru-RU" sz="2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демонстративное</a:t>
            </a:r>
            <a:r>
              <a:rPr kumimoji="0" lang="ru-RU" sz="2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без намерения покончить с собой;</a:t>
            </a:r>
          </a:p>
          <a:p>
            <a:pPr marL="514350" marR="0" lvl="0" indent="-5143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2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2) </a:t>
            </a:r>
            <a:r>
              <a:rPr kumimoji="0" lang="ru-RU" sz="2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аффективное</a:t>
            </a:r>
            <a:r>
              <a:rPr kumimoji="0" lang="ru-RU" sz="2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- суицидальные попытки, совершенные на высоте аффекта;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3) </a:t>
            </a:r>
            <a:r>
              <a:rPr kumimoji="0" lang="ru-RU" sz="2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истинное</a:t>
            </a:r>
            <a:r>
              <a:rPr kumimoji="0" lang="ru-RU" sz="2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- обдуманное и постепенное выполнение намерения покончить с собой.</a:t>
            </a:r>
            <a:endParaRPr kumimoji="0" lang="ru-RU" sz="2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Rectangle 1"/>
          <p:cNvSpPr>
            <a:spLocks noChangeArrowheads="1"/>
          </p:cNvSpPr>
          <p:nvPr/>
        </p:nvSpPr>
        <p:spPr bwMode="auto">
          <a:xfrm>
            <a:off x="428596" y="0"/>
            <a:ext cx="8429684" cy="65556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normalizeH="0" baseline="0" dirty="0">
                <a:ln w="1905">
                  <a:solidFill>
                    <a:srgbClr val="002060"/>
                  </a:solidFill>
                </a:ln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Выделяют следующие причины подростковых </a:t>
            </a:r>
            <a:r>
              <a:rPr kumimoji="0" lang="ru-RU" sz="2800" b="1" i="0" u="none" strike="noStrike" normalizeH="0" baseline="0" dirty="0" err="1">
                <a:ln w="1905">
                  <a:solidFill>
                    <a:srgbClr val="002060"/>
                  </a:solidFill>
                </a:ln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самоуйбийств</a:t>
            </a:r>
            <a:r>
              <a:rPr kumimoji="0" lang="ru-RU" sz="2800" b="1" i="0" u="none" strike="noStrike" normalizeH="0" baseline="0" dirty="0">
                <a:ln w="1905">
                  <a:solidFill>
                    <a:srgbClr val="002060"/>
                  </a:solidFill>
                </a:ln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:</a:t>
            </a:r>
            <a:endParaRPr kumimoji="0" lang="ru-RU" sz="2800" b="1" i="0" u="none" strike="noStrike" normalizeH="0" baseline="0" dirty="0">
              <a:ln w="1905">
                <a:solidFill>
                  <a:srgbClr val="002060"/>
                </a:solidFill>
              </a:ln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конфликты с окружающими - 94%, в первую очередь с родителями - 66%;</a:t>
            </a:r>
            <a:endParaRPr kumimoji="0" lang="ru-RU" sz="2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переживание обиды - 32%;</a:t>
            </a:r>
            <a:endParaRPr kumimoji="0" lang="ru-RU" sz="2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чувство одиночества, стыда, недовольства собой, боязнь наказания - 38%;</a:t>
            </a:r>
            <a:endParaRPr kumimoji="0" lang="ru-RU" sz="2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состояние здоровья - 15%.</a:t>
            </a:r>
            <a:endParaRPr kumimoji="0" lang="ru-RU" sz="2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Детским попыткам самоубийств могут предшествовать:</a:t>
            </a:r>
            <a:endParaRPr kumimoji="0" lang="ru-RU" sz="2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вина и стыд за проступки;</a:t>
            </a:r>
            <a:endParaRPr kumimoji="0" lang="ru-RU" sz="2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насилие над детьми, развод родителей;</a:t>
            </a:r>
            <a:endParaRPr kumimoji="0" lang="ru-RU" sz="2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алкоголизм или амбивалентное отношение матери;</a:t>
            </a:r>
            <a:endParaRPr kumimoji="0" lang="ru-RU" sz="2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потеря близких, а также </a:t>
            </a:r>
            <a:r>
              <a:rPr kumimoji="0" lang="ru-RU" sz="28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гиперопека</a:t>
            </a:r>
            <a:r>
              <a:rPr kumimoji="0" lang="ru-RU" sz="2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или заброшенность.</a:t>
            </a:r>
            <a:endParaRPr kumimoji="0" lang="ru-RU" sz="2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357158" y="214290"/>
            <a:ext cx="3214710" cy="571500"/>
          </a:xfrm>
        </p:spPr>
        <p:txBody>
          <a:bodyPr>
            <a:noAutofit/>
          </a:bodyPr>
          <a:lstStyle/>
          <a:p>
            <a:pPr eaLnBrk="1" hangingPunct="1"/>
            <a:r>
              <a:rPr lang="ru-RU" sz="11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Управление Алтайского края </a:t>
            </a:r>
            <a:br>
              <a:rPr lang="ru-RU" sz="11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r>
              <a:rPr lang="ru-RU" sz="11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по образованию и делам молодежи</a:t>
            </a:r>
          </a:p>
        </p:txBody>
      </p:sp>
      <p:sp>
        <p:nvSpPr>
          <p:cNvPr id="5" name="Rectangle 7"/>
          <p:cNvSpPr>
            <a:spLocks noChangeArrowheads="1"/>
          </p:cNvSpPr>
          <p:nvPr/>
        </p:nvSpPr>
        <p:spPr bwMode="auto">
          <a:xfrm>
            <a:off x="4572000" y="214290"/>
            <a:ext cx="4321175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 eaLnBrk="0" hangingPunct="0">
              <a:tabLst>
                <a:tab pos="136525" algn="l"/>
              </a:tabLst>
            </a:pPr>
            <a:r>
              <a:rPr lang="ru-RU" b="1" dirty="0">
                <a:solidFill>
                  <a:srgbClr val="FF0000"/>
                </a:solidFill>
                <a:latin typeface="Calibri" pitchFamily="34" charset="0"/>
                <a:cs typeface="Times New Roman" pitchFamily="18" charset="0"/>
              </a:rPr>
              <a:t>ЗАВЕРШЕННЫЕ  СУИЦИДЫ</a:t>
            </a:r>
          </a:p>
          <a:p>
            <a:pPr algn="ctr" eaLnBrk="0" hangingPunct="0">
              <a:tabLst>
                <a:tab pos="136525" algn="l"/>
              </a:tabLst>
            </a:pPr>
            <a:r>
              <a:rPr lang="ru-RU" b="1" dirty="0">
                <a:solidFill>
                  <a:srgbClr val="FF0000"/>
                </a:solidFill>
                <a:latin typeface="Calibri" pitchFamily="34" charset="0"/>
                <a:cs typeface="Times New Roman" pitchFamily="18" charset="0"/>
              </a:rPr>
              <a:t>СРЕДИ НЕСОВЕРШЕННОЛЕТНИХ   </a:t>
            </a:r>
          </a:p>
          <a:p>
            <a:pPr algn="ctr" eaLnBrk="0" hangingPunct="0">
              <a:tabLst>
                <a:tab pos="136525" algn="l"/>
              </a:tabLst>
            </a:pPr>
            <a:r>
              <a:rPr lang="ru-RU" b="1" dirty="0">
                <a:solidFill>
                  <a:srgbClr val="FF0000"/>
                </a:solidFill>
                <a:latin typeface="Calibri" pitchFamily="34" charset="0"/>
                <a:cs typeface="Times New Roman" pitchFamily="18" charset="0"/>
              </a:rPr>
              <a:t>ПО ОБРАЗОВАТЕЛЬНЫМ ОКРУГАМ </a:t>
            </a:r>
          </a:p>
          <a:p>
            <a:pPr algn="ctr" eaLnBrk="0" hangingPunct="0">
              <a:tabLst>
                <a:tab pos="136525" algn="l"/>
              </a:tabLst>
            </a:pPr>
            <a:r>
              <a:rPr lang="ru-RU" b="1" dirty="0">
                <a:solidFill>
                  <a:srgbClr val="FF0000"/>
                </a:solidFill>
                <a:latin typeface="Calibri" pitchFamily="34" charset="0"/>
                <a:cs typeface="Times New Roman" pitchFamily="18" charset="0"/>
              </a:rPr>
              <a:t>2013 ГОД</a:t>
            </a:r>
            <a:endParaRPr lang="ru-RU" dirty="0">
              <a:solidFill>
                <a:srgbClr val="FF0000"/>
              </a:solidFill>
              <a:latin typeface="Calibri" pitchFamily="34" charset="0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500035" y="1928801"/>
          <a:ext cx="8215369" cy="4849863"/>
        </p:xfrm>
        <a:graphic>
          <a:graphicData uri="http://schemas.openxmlformats.org/drawingml/2006/table">
            <a:tbl>
              <a:tblPr/>
              <a:tblGrid>
                <a:gridCol w="95761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66801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8973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0906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Образовательные округа</a:t>
                      </a:r>
                      <a:endParaRPr kumimoji="0" lang="ru-RU" sz="2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09068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+mj-lt"/>
                        <a:buNone/>
                        <a:tabLst/>
                      </a:pPr>
                      <a:r>
                        <a:rPr kumimoji="0" lang="ru-RU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Алейский</a:t>
                      </a:r>
                      <a:r>
                        <a:rPr kumimoji="0" lang="ru-RU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 образовательный округ</a:t>
                      </a:r>
                      <a:endParaRPr kumimoji="0" lang="ru-RU" sz="2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3</a:t>
                      </a:r>
                      <a:endParaRPr kumimoji="0" lang="ru-RU" sz="2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09068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+mj-lt"/>
                        <a:buNone/>
                        <a:tabLst/>
                      </a:pPr>
                      <a:r>
                        <a:rPr kumimoji="0" lang="ru-RU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Барнаульский образовательный округ</a:t>
                      </a:r>
                      <a:endParaRPr kumimoji="0" lang="ru-RU" sz="2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4</a:t>
                      </a:r>
                      <a:endParaRPr kumimoji="0" lang="ru-RU" sz="2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09068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+mj-lt"/>
                        <a:buNone/>
                        <a:tabLst/>
                      </a:pPr>
                      <a:r>
                        <a:rPr kumimoji="0" lang="ru-RU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3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Бийский образовательный округ</a:t>
                      </a:r>
                      <a:endParaRPr kumimoji="0" lang="ru-RU" sz="2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4</a:t>
                      </a:r>
                      <a:endParaRPr kumimoji="0" lang="ru-RU" sz="2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09068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+mj-lt"/>
                        <a:buNone/>
                        <a:tabLst/>
                      </a:pPr>
                      <a:r>
                        <a:rPr kumimoji="0" lang="ru-RU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4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Заринский образовательный округ</a:t>
                      </a:r>
                      <a:endParaRPr kumimoji="0" lang="ru-RU" sz="2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1</a:t>
                      </a:r>
                      <a:endParaRPr kumimoji="0" lang="ru-RU" sz="2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09068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+mj-lt"/>
                        <a:buNone/>
                        <a:tabLst/>
                      </a:pPr>
                      <a:r>
                        <a:rPr kumimoji="0" lang="ru-RU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5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Каменский образовательный округ</a:t>
                      </a:r>
                      <a:endParaRPr kumimoji="0" lang="ru-RU" sz="2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5</a:t>
                      </a:r>
                      <a:endParaRPr kumimoji="0" lang="ru-RU" sz="2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09068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+mj-lt"/>
                        <a:buNone/>
                        <a:tabLst/>
                      </a:pPr>
                      <a:r>
                        <a:rPr kumimoji="0" lang="ru-RU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6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Рубцовский образовательный округ</a:t>
                      </a:r>
                      <a:endParaRPr kumimoji="0" lang="ru-RU" sz="2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4</a:t>
                      </a:r>
                      <a:endParaRPr kumimoji="0" lang="ru-RU" sz="2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777319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+mj-lt"/>
                        <a:buNone/>
                        <a:tabLst/>
                      </a:pPr>
                      <a:r>
                        <a:rPr kumimoji="0" lang="ru-RU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7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Славгородский образовательный округ</a:t>
                      </a:r>
                      <a:endParaRPr kumimoji="0" lang="ru-RU" sz="2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0</a:t>
                      </a:r>
                      <a:endParaRPr kumimoji="0" lang="ru-RU" sz="2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509068">
                <a:tc>
                  <a:txBody>
                    <a:bodyPr/>
                    <a:lstStyle/>
                    <a:p>
                      <a:pPr marL="22860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всего</a:t>
                      </a:r>
                      <a:endParaRPr kumimoji="0" lang="ru-RU" sz="2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21</a:t>
                      </a:r>
                      <a:endParaRPr kumimoji="0" lang="ru-RU" sz="2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285720" y="357166"/>
            <a:ext cx="3000376" cy="5715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sz="11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Управление Алтайского края </a:t>
            </a:r>
            <a:br>
              <a:rPr lang="ru-RU" sz="11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r>
              <a:rPr lang="ru-RU" sz="11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по образованию и делам молодежи</a:t>
            </a:r>
          </a:p>
        </p:txBody>
      </p:sp>
      <p:sp>
        <p:nvSpPr>
          <p:cNvPr id="5" name="Rectangle 7"/>
          <p:cNvSpPr>
            <a:spLocks noChangeArrowheads="1"/>
          </p:cNvSpPr>
          <p:nvPr/>
        </p:nvSpPr>
        <p:spPr bwMode="auto">
          <a:xfrm>
            <a:off x="4643438" y="428604"/>
            <a:ext cx="4321175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 eaLnBrk="0" hangingPunct="0">
              <a:tabLst>
                <a:tab pos="136525" algn="l"/>
              </a:tabLst>
            </a:pPr>
            <a:r>
              <a:rPr lang="ru-RU" sz="2000" b="1" dirty="0">
                <a:solidFill>
                  <a:srgbClr val="FF0000"/>
                </a:solidFill>
                <a:latin typeface="Calibri" pitchFamily="34" charset="0"/>
                <a:cs typeface="Times New Roman" pitchFamily="18" charset="0"/>
              </a:rPr>
              <a:t>ЗАВЕРШЕННЫЕ  СУИЦИДЫ</a:t>
            </a:r>
          </a:p>
          <a:p>
            <a:pPr algn="ctr" eaLnBrk="0" hangingPunct="0">
              <a:tabLst>
                <a:tab pos="136525" algn="l"/>
              </a:tabLst>
            </a:pPr>
            <a:r>
              <a:rPr lang="ru-RU" sz="2000" b="1" dirty="0">
                <a:solidFill>
                  <a:srgbClr val="FF0000"/>
                </a:solidFill>
                <a:latin typeface="Calibri" pitchFamily="34" charset="0"/>
                <a:cs typeface="Times New Roman" pitchFamily="18" charset="0"/>
              </a:rPr>
              <a:t>СРЕДИ НЕСОВЕРШЕННОЛЕТНИХ</a:t>
            </a:r>
          </a:p>
          <a:p>
            <a:pPr algn="ctr" eaLnBrk="0" hangingPunct="0">
              <a:tabLst>
                <a:tab pos="136525" algn="l"/>
              </a:tabLst>
            </a:pPr>
            <a:r>
              <a:rPr lang="ru-RU" sz="2000" b="1" dirty="0">
                <a:solidFill>
                  <a:srgbClr val="FF0000"/>
                </a:solidFill>
                <a:latin typeface="Calibri" pitchFamily="34" charset="0"/>
                <a:cs typeface="Times New Roman" pitchFamily="18" charset="0"/>
              </a:rPr>
              <a:t>2013 ГОД</a:t>
            </a:r>
            <a:endParaRPr lang="ru-RU" sz="2000" dirty="0">
              <a:solidFill>
                <a:srgbClr val="FF0000"/>
              </a:solidFill>
              <a:latin typeface="Calibri" pitchFamily="34" charset="0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428596" y="1785926"/>
          <a:ext cx="8286806" cy="4000529"/>
        </p:xfrm>
        <a:graphic>
          <a:graphicData uri="http://schemas.openxmlformats.org/drawingml/2006/table">
            <a:tbl>
              <a:tblPr/>
              <a:tblGrid>
                <a:gridCol w="112276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8069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5966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2532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6180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46180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461809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461808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460092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777693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557947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557948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557947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  <a:gridCol w="839497">
                  <a:extLst>
                    <a:ext uri="{9D8B030D-6E8A-4147-A177-3AD203B41FA5}">
                      <a16:colId xmlns:a16="http://schemas.microsoft.com/office/drawing/2014/main" val="20013"/>
                    </a:ext>
                  </a:extLst>
                </a:gridCol>
              </a:tblGrid>
              <a:tr h="333667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 gridSpan="9">
                  <a:txBody>
                    <a:bodyPr/>
                    <a:lstStyle/>
                    <a:p>
                      <a:pPr marL="34925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село</a:t>
                      </a:r>
                      <a:endParaRPr kumimoji="0" lang="ru-RU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0" marR="0" lvl="0" indent="635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город</a:t>
                      </a:r>
                      <a:endParaRPr kumimoji="0" lang="ru-RU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5147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925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10</a:t>
                      </a:r>
                      <a:endParaRPr kumimoji="0" lang="ru-RU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925" marR="0" lvl="0" indent="-39688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11</a:t>
                      </a:r>
                      <a:endParaRPr kumimoji="0" lang="ru-RU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103188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12</a:t>
                      </a:r>
                      <a:endParaRPr kumimoji="0" lang="ru-RU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925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13</a:t>
                      </a:r>
                      <a:endParaRPr kumimoji="0" lang="ru-RU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-39688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14</a:t>
                      </a:r>
                      <a:endParaRPr kumimoji="0" lang="ru-RU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-47625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15</a:t>
                      </a:r>
                      <a:endParaRPr kumimoji="0" lang="ru-RU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925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16</a:t>
                      </a:r>
                      <a:endParaRPr kumimoji="0" lang="ru-RU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635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17</a:t>
                      </a:r>
                      <a:endParaRPr kumimoji="0" lang="ru-RU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925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всего</a:t>
                      </a:r>
                      <a:endParaRPr kumimoji="0" lang="ru-RU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-39688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14</a:t>
                      </a:r>
                      <a:endParaRPr kumimoji="0" lang="ru-RU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925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16</a:t>
                      </a:r>
                      <a:endParaRPr kumimoji="0" lang="ru-RU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635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17</a:t>
                      </a:r>
                      <a:endParaRPr kumimoji="0" lang="ru-RU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635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всего</a:t>
                      </a:r>
                      <a:endParaRPr kumimoji="0" lang="ru-RU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5147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мальчики</a:t>
                      </a:r>
                      <a:endParaRPr kumimoji="0" lang="ru-RU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925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925" marR="0" lvl="0" indent="-39688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1</a:t>
                      </a:r>
                      <a:endParaRPr kumimoji="0" lang="ru-RU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103188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925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2</a:t>
                      </a:r>
                      <a:endParaRPr kumimoji="0" lang="ru-RU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-39688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1</a:t>
                      </a:r>
                      <a:endParaRPr kumimoji="0" lang="ru-RU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-47625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2</a:t>
                      </a:r>
                      <a:endParaRPr kumimoji="0" lang="ru-RU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925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1</a:t>
                      </a:r>
                      <a:endParaRPr kumimoji="0" lang="ru-RU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635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4</a:t>
                      </a:r>
                      <a:endParaRPr kumimoji="0" lang="ru-RU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925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11</a:t>
                      </a:r>
                      <a:endParaRPr kumimoji="0" lang="ru-RU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-39688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925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635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1</a:t>
                      </a:r>
                      <a:endParaRPr kumimoji="0" lang="ru-RU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635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1</a:t>
                      </a:r>
                      <a:endParaRPr kumimoji="0" lang="ru-RU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7544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девочки</a:t>
                      </a:r>
                      <a:endParaRPr kumimoji="0" lang="ru-RU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1</a:t>
                      </a:r>
                      <a:endParaRPr kumimoji="0" lang="ru-RU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2</a:t>
                      </a:r>
                      <a:endParaRPr kumimoji="0" lang="ru-RU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1</a:t>
                      </a:r>
                      <a:endParaRPr kumimoji="0" lang="ru-RU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1</a:t>
                      </a:r>
                      <a:endParaRPr kumimoji="0" lang="ru-RU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2</a:t>
                      </a:r>
                      <a:endParaRPr kumimoji="0" lang="ru-RU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7</a:t>
                      </a:r>
                      <a:endParaRPr kumimoji="0" lang="ru-RU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1</a:t>
                      </a:r>
                      <a:endParaRPr kumimoji="0" lang="ru-RU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1</a:t>
                      </a:r>
                      <a:endParaRPr kumimoji="0" lang="ru-RU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2</a:t>
                      </a:r>
                      <a:endParaRPr kumimoji="0" lang="ru-RU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8847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всего</a:t>
                      </a:r>
                      <a:endParaRPr kumimoji="0" lang="ru-RU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1</a:t>
                      </a:r>
                      <a:endParaRPr kumimoji="0" lang="ru-RU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3</a:t>
                      </a:r>
                      <a:endParaRPr kumimoji="0" lang="ru-RU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2</a:t>
                      </a:r>
                      <a:endParaRPr kumimoji="0" lang="ru-RU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2</a:t>
                      </a:r>
                      <a:endParaRPr kumimoji="0" lang="ru-RU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3</a:t>
                      </a:r>
                      <a:endParaRPr kumimoji="0" lang="ru-RU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1</a:t>
                      </a:r>
                      <a:endParaRPr kumimoji="0" lang="ru-RU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6</a:t>
                      </a:r>
                      <a:endParaRPr kumimoji="0" lang="ru-RU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18</a:t>
                      </a:r>
                      <a:endParaRPr kumimoji="0" lang="ru-RU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1</a:t>
                      </a:r>
                      <a:endParaRPr kumimoji="0" lang="ru-RU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1</a:t>
                      </a:r>
                      <a:endParaRPr kumimoji="0" lang="ru-RU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1</a:t>
                      </a:r>
                      <a:endParaRPr kumimoji="0" lang="ru-RU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3</a:t>
                      </a:r>
                      <a:endParaRPr kumimoji="0" lang="ru-RU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468312" y="285728"/>
            <a:ext cx="3000376" cy="5715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sz="11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Управление Алтайского края </a:t>
            </a:r>
            <a:br>
              <a:rPr lang="ru-RU" sz="11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r>
              <a:rPr lang="ru-RU" sz="11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по образованию и делам молодежи</a:t>
            </a:r>
          </a:p>
        </p:txBody>
      </p:sp>
      <p:sp>
        <p:nvSpPr>
          <p:cNvPr id="5" name="TextBox 14"/>
          <p:cNvSpPr txBox="1">
            <a:spLocks noChangeArrowheads="1"/>
          </p:cNvSpPr>
          <p:nvPr/>
        </p:nvSpPr>
        <p:spPr bwMode="auto">
          <a:xfrm>
            <a:off x="4286248" y="285728"/>
            <a:ext cx="4608512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b="1" dirty="0">
                <a:solidFill>
                  <a:srgbClr val="FF0000"/>
                </a:solidFill>
                <a:latin typeface="+mn-lt"/>
              </a:rPr>
              <a:t>Завершенные суициды несовершеннолетних</a:t>
            </a:r>
          </a:p>
          <a:p>
            <a:pPr algn="ctr">
              <a:defRPr/>
            </a:pPr>
            <a:r>
              <a:rPr lang="ru-RU" sz="2000" b="1" dirty="0">
                <a:solidFill>
                  <a:srgbClr val="FF0000"/>
                </a:solidFill>
                <a:latin typeface="+mn-lt"/>
              </a:rPr>
              <a:t>2013 год </a:t>
            </a: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785786" y="1643050"/>
          <a:ext cx="7429553" cy="4714914"/>
        </p:xfrm>
        <a:graphic>
          <a:graphicData uri="http://schemas.openxmlformats.org/drawingml/2006/table">
            <a:tbl>
              <a:tblPr/>
              <a:tblGrid>
                <a:gridCol w="231623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0502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70326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70502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2623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всего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девочки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мальчики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2623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январь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2623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февраль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2623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март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3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2623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апрель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2623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май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3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3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2623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июнь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2623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июль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2623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август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2623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сентябрь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4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3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2623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октябрь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2623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ноябрь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2623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декабрь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47385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Всего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21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9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12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>
            <a:spLocks noChangeArrowheads="1"/>
          </p:cNvSpPr>
          <p:nvPr/>
        </p:nvSpPr>
        <p:spPr bwMode="auto">
          <a:xfrm>
            <a:off x="214282" y="428604"/>
            <a:ext cx="8643998" cy="70480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3600" b="1" i="0" u="none" strike="noStrike" normalizeH="0" baseline="0" dirty="0">
                <a:ln w="1905">
                  <a:solidFill>
                    <a:srgbClr val="002060"/>
                  </a:solidFill>
                </a:ln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Признаки появления суицидальных намерений у детей</a:t>
            </a:r>
            <a:endParaRPr lang="ru-RU" sz="3600" dirty="0"/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600" b="1" i="0" u="none" strike="noStrike" normalizeH="0" baseline="0" dirty="0">
              <a:ln w="1905">
                <a:solidFill>
                  <a:srgbClr val="002060"/>
                </a:solidFill>
              </a:ln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Сужение интересов, внутренняя концентрация;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-"/>
            </a:pPr>
            <a:r>
              <a:rPr lang="ru-RU" sz="24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Предпочтение траурной или скорбной музыки</a:t>
            </a:r>
            <a:endParaRPr kumimoji="0" lang="ru-RU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Торможение агрессии, направленной вовне и переключение ее на собственную личность;</a:t>
            </a:r>
            <a:endParaRPr kumimoji="0" lang="ru-RU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Желание умереть и фантазирование на темы самоубийства;</a:t>
            </a:r>
          </a:p>
          <a:p>
            <a:pPr lvl="0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- Интерес к возможным средствам самоубийства</a:t>
            </a:r>
          </a:p>
          <a:p>
            <a:pPr lvl="0"/>
            <a:r>
              <a:rPr lang="ru-RU" sz="2400" dirty="0"/>
              <a:t>-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Высказывания «я не хочу жить», «я хочу умереть», «нет смысла жить дальше» и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т.д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lvl="0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-Косвенные высказывания «ничего, скоро вы отдохнете от меня», «ничего, скоро все закончится для меня», «он скоро пожалеет, что отверг меня» и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т.д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2400" dirty="0"/>
              <a:t>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Написание прощальных писем.</a:t>
            </a:r>
          </a:p>
          <a:p>
            <a:pPr lvl="0"/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endParaRPr kumimoji="0" lang="ru-RU" sz="2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jpeg"/></Relationships>
</file>

<file path=ppt/theme/_rels/them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5.jpeg"/></Relationships>
</file>

<file path=ppt/theme/_rels/theme5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jpeg"/></Relationships>
</file>

<file path=ppt/theme/theme1.xml><?xml version="1.0" encoding="utf-8"?>
<a:theme xmlns:a="http://schemas.openxmlformats.org/drawingml/2006/main" name="Справедливость">
  <a:themeElements>
    <a:clrScheme name="Справедливость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Яркая">
  <a:themeElements>
    <a:clrScheme name="Другая 13">
      <a:dk1>
        <a:srgbClr val="BDE296"/>
      </a:dk1>
      <a:lt1>
        <a:srgbClr val="00B050"/>
      </a:lt1>
      <a:dk2>
        <a:srgbClr val="EA157A"/>
      </a:dk2>
      <a:lt2>
        <a:srgbClr val="D6ECFF"/>
      </a:lt2>
      <a:accent1>
        <a:srgbClr val="D3ECB9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Официальная">
    <a:dk1>
      <a:sysClr val="windowText" lastClr="000000"/>
    </a:dk1>
    <a:lt1>
      <a:sysClr val="window" lastClr="FFFFFF"/>
    </a:lt1>
    <a:dk2>
      <a:srgbClr val="646B86"/>
    </a:dk2>
    <a:lt2>
      <a:srgbClr val="C5D1D7"/>
    </a:lt2>
    <a:accent1>
      <a:srgbClr val="D16349"/>
    </a:accent1>
    <a:accent2>
      <a:srgbClr val="CCB400"/>
    </a:accent2>
    <a:accent3>
      <a:srgbClr val="8CADAE"/>
    </a:accent3>
    <a:accent4>
      <a:srgbClr val="8C7B70"/>
    </a:accent4>
    <a:accent5>
      <a:srgbClr val="8FB08C"/>
    </a:accent5>
    <a:accent6>
      <a:srgbClr val="D19049"/>
    </a:accent6>
    <a:hlink>
      <a:srgbClr val="00A3D6"/>
    </a:hlink>
    <a:folHlink>
      <a:srgbClr val="694F07"/>
    </a:folHlink>
  </a:clrScheme>
</a:themeOverride>
</file>

<file path=ppt/theme/themeOverride2.xml><?xml version="1.0" encoding="utf-8"?>
<a:themeOverride xmlns:a="http://schemas.openxmlformats.org/drawingml/2006/main">
  <a:clrScheme name="Справедливость">
    <a:dk1>
      <a:sysClr val="windowText" lastClr="000000"/>
    </a:dk1>
    <a:lt1>
      <a:sysClr val="window" lastClr="FFFFFF"/>
    </a:lt1>
    <a:dk2>
      <a:srgbClr val="696464"/>
    </a:dk2>
    <a:lt2>
      <a:srgbClr val="E9E5DC"/>
    </a:lt2>
    <a:accent1>
      <a:srgbClr val="D34817"/>
    </a:accent1>
    <a:accent2>
      <a:srgbClr val="9B2D1F"/>
    </a:accent2>
    <a:accent3>
      <a:srgbClr val="A28E6A"/>
    </a:accent3>
    <a:accent4>
      <a:srgbClr val="956251"/>
    </a:accent4>
    <a:accent5>
      <a:srgbClr val="918485"/>
    </a:accent5>
    <a:accent6>
      <a:srgbClr val="855D5D"/>
    </a:accent6>
    <a:hlink>
      <a:srgbClr val="CC9900"/>
    </a:hlink>
    <a:folHlink>
      <a:srgbClr val="96A9A9"/>
    </a:folHlink>
  </a:clrScheme>
</a:themeOverride>
</file>

<file path=ppt/theme/themeOverride3.xml><?xml version="1.0" encoding="utf-8"?>
<a:themeOverride xmlns:a="http://schemas.openxmlformats.org/drawingml/2006/main">
  <a:clrScheme name="Обычная">
    <a:dk1>
      <a:sysClr val="windowText" lastClr="000000"/>
    </a:dk1>
    <a:lt1>
      <a:sysClr val="window" lastClr="FFFFFF"/>
    </a:lt1>
    <a:dk2>
      <a:srgbClr val="775F55"/>
    </a:dk2>
    <a:lt2>
      <a:srgbClr val="EBDDC3"/>
    </a:lt2>
    <a:accent1>
      <a:srgbClr val="94B6D2"/>
    </a:accent1>
    <a:accent2>
      <a:srgbClr val="DD8047"/>
    </a:accent2>
    <a:accent3>
      <a:srgbClr val="A5AB81"/>
    </a:accent3>
    <a:accent4>
      <a:srgbClr val="D8B25C"/>
    </a:accent4>
    <a:accent5>
      <a:srgbClr val="7BA79D"/>
    </a:accent5>
    <a:accent6>
      <a:srgbClr val="968C8C"/>
    </a:accent6>
    <a:hlink>
      <a:srgbClr val="F7B615"/>
    </a:hlink>
    <a:folHlink>
      <a:srgbClr val="704404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153</TotalTime>
  <Words>763</Words>
  <Application>Microsoft Office PowerPoint</Application>
  <PresentationFormat>Экран (4:3)</PresentationFormat>
  <Paragraphs>194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13</vt:i4>
      </vt:variant>
      <vt:variant>
        <vt:lpstr>Тема</vt:lpstr>
      </vt:variant>
      <vt:variant>
        <vt:i4>5</vt:i4>
      </vt:variant>
      <vt:variant>
        <vt:lpstr>Заголовки слайдов</vt:lpstr>
      </vt:variant>
      <vt:variant>
        <vt:i4>14</vt:i4>
      </vt:variant>
    </vt:vector>
  </HeadingPairs>
  <TitlesOfParts>
    <vt:vector size="32" baseType="lpstr">
      <vt:lpstr>Arial</vt:lpstr>
      <vt:lpstr>Bookman Old Style</vt:lpstr>
      <vt:lpstr>Calibri</vt:lpstr>
      <vt:lpstr>Cambria</vt:lpstr>
      <vt:lpstr>Century Gothic</vt:lpstr>
      <vt:lpstr>Franklin Gothic Book</vt:lpstr>
      <vt:lpstr>Franklin Gothic Medium</vt:lpstr>
      <vt:lpstr>Georgia</vt:lpstr>
      <vt:lpstr>Perpetua</vt:lpstr>
      <vt:lpstr>Times New Roman</vt:lpstr>
      <vt:lpstr>Trebuchet MS</vt:lpstr>
      <vt:lpstr>Verdana</vt:lpstr>
      <vt:lpstr>Wingdings 2</vt:lpstr>
      <vt:lpstr>Справедливость</vt:lpstr>
      <vt:lpstr>Трек</vt:lpstr>
      <vt:lpstr>Яркая</vt:lpstr>
      <vt:lpstr>Аспект</vt:lpstr>
      <vt:lpstr>Городская</vt:lpstr>
      <vt:lpstr>Суицидальное поведение школьников   КАК ПРЕДОТВРАТИТЬ ПОДРОСТКОВЫЙ СУИЦИД? </vt:lpstr>
      <vt:lpstr>Презентация PowerPoint</vt:lpstr>
      <vt:lpstr>Презентация PowerPoint</vt:lpstr>
      <vt:lpstr>Презентация PowerPoint</vt:lpstr>
      <vt:lpstr>Презентация PowerPoint</vt:lpstr>
      <vt:lpstr>Управление Алтайского края  по образованию и делам молодежи</vt:lpstr>
      <vt:lpstr>Управление Алтайского края  по образованию и делам молодежи</vt:lpstr>
      <vt:lpstr>Управление Алтайского края  по образованию и делам молодежи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Home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Профилактика суицидального поведения школьников</dc:title>
  <dc:creator>Виктория</dc:creator>
  <cp:lastModifiedBy>Андрей Дудко</cp:lastModifiedBy>
  <cp:revision>17</cp:revision>
  <dcterms:created xsi:type="dcterms:W3CDTF">2014-03-31T14:15:19Z</dcterms:created>
  <dcterms:modified xsi:type="dcterms:W3CDTF">2020-05-14T09:08:59Z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507040</vt:lpwstr>
  </property>
  <property fmtid="{D5CDD505-2E9C-101B-9397-08002B2CF9AE}" name="NXPowerLiteSettings" pid="3">
    <vt:lpwstr>C7000400038000</vt:lpwstr>
  </property>
  <property fmtid="{D5CDD505-2E9C-101B-9397-08002B2CF9AE}" name="NXPowerLiteVersion" pid="4">
    <vt:lpwstr>S9.0.1</vt:lpwstr>
  </property>
</Properties>
</file>