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A23B4-4A42-4C24-8961-BE54A06CD211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19A31-6B43-4EB3-A707-51711CE7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Всего в 2013 г. – 201 КИМ в Интернет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Регионов, в которых были выложены КИМ – 52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Регионов, где выложено 3 и более КИМ – 25.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Лидер – Дагестан (21), второе место – Башкортостан  (19)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далее: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КБР -11, Башкортостан – 19, Дагестан – 21, Северная Осетия – 11, Ставропольский край – 10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Доставка ЭМ за 1 сутки: 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21 субъект высказался против доставки за 1 день;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62 субъекта готовы получать ЭМ за 1 день до экзамена,</a:t>
            </a:r>
          </a:p>
          <a:p>
            <a:endParaRPr lang="ru-RU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Изменение сети доставки – райцентры и кусты ТОМ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35 из них указали крупные районные центры доставки ЭМ.</a:t>
            </a:r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(о доработке станции приемки и других технологических модернизациях – в презентации у Стаса)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Досрочный период – весь через печать КИМ в ППЭ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EB85C-B3D7-4606-83CF-7CC3FD9808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2167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71BF9-2F14-4EB1-8076-C7FB8B711B1A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3F609-4810-4F84-935A-AD98053C8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Подготовка к государственной (итоговой) аттестации выпускников 9, 11 классов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Апрель 2014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3086935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Организация ГИА-9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84314" y="1682751"/>
            <a:ext cx="4205287" cy="126576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Модель ГИА-9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(количество обязательных и добровольных экзаменов)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84314" y="3249085"/>
            <a:ext cx="4205287" cy="11874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Принцип разделения форм ГИА-9 по категориям обучающихся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92250" y="4773085"/>
            <a:ext cx="4197350" cy="122978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Организация и процедура проведения ГИА-9</a:t>
            </a:r>
          </a:p>
        </p:txBody>
      </p:sp>
      <p:sp>
        <p:nvSpPr>
          <p:cNvPr id="11" name="Нашивка 10"/>
          <p:cNvSpPr/>
          <p:nvPr/>
        </p:nvSpPr>
        <p:spPr>
          <a:xfrm>
            <a:off x="5940425" y="1682751"/>
            <a:ext cx="431800" cy="4320116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1003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6064" y="1682751"/>
            <a:ext cx="2439987" cy="432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0" name="TextBox 14"/>
          <p:cNvSpPr txBox="1">
            <a:spLocks noChangeArrowheads="1"/>
          </p:cNvSpPr>
          <p:nvPr/>
        </p:nvSpPr>
        <p:spPr bwMode="auto">
          <a:xfrm>
            <a:off x="6746875" y="3551479"/>
            <a:ext cx="20907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АНАЛОГИЧНО </a:t>
            </a:r>
          </a:p>
          <a:p>
            <a:pPr algn="ctr"/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ГИА-11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AF82E-0DF3-4AB6-AA20-C785F5E4A9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6537624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Нормативные правовые акты ГИА-9 - 2014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813" y="1221318"/>
            <a:ext cx="7345362" cy="9588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Ст. 59 Федерального закона «Об образовании в Российской Федерации» от 29.12.2012 № 273-ФЗ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813" y="2277533"/>
            <a:ext cx="7345362" cy="958851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Правила формирования и ведения ФИС ГИА и приема и РИС ГИА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(утв. Постановлением Правительства Российской Федерации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от 31.08.2013 № 755)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813" y="3333752"/>
            <a:ext cx="7345362" cy="9588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проведения ГИА по образовательным программам основного общего образования (приказ </a:t>
            </a:r>
            <a:r>
              <a:rPr lang="ru-RU" sz="1600" b="1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России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от 25. 12  2013 г. № 1394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)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813" y="4389968"/>
            <a:ext cx="7345362" cy="105621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аккредитации общественных наблюдателей </a:t>
            </a:r>
          </a:p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(утв. Приказом </a:t>
            </a:r>
            <a:r>
              <a:rPr lang="ru-RU" sz="1600" b="1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 России от 28.06.2013 № 491) </a:t>
            </a:r>
          </a:p>
          <a:p>
            <a:pPr algn="ctr"/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7813" y="5541433"/>
            <a:ext cx="7345362" cy="958851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разработки КИМ для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ГИА-9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74BF45-8168-43C3-90F0-E41FF9D73DE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3944541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Отличия ГИА-9 от ГИА-11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814" y="1221317"/>
            <a:ext cx="7183437" cy="8636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ГИА-9 – региональные экзамены (формирование сети образовательных организаций, профилей, управление региональной системой образования)</a:t>
            </a:r>
          </a:p>
        </p:txBody>
      </p:sp>
      <p:pic>
        <p:nvPicPr>
          <p:cNvPr id="1013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7175" y="1221318"/>
            <a:ext cx="7183438" cy="85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547814" y="2660651"/>
            <a:ext cx="7183437" cy="5651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ГЭК, предметные комиссии, конфликтные комиссии создаются регионом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55750" y="3333751"/>
            <a:ext cx="7183438" cy="69003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КИМ «собирается» регионом из открытого банка заданий по алгоритму, предоставленному Рособрнадзором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62101" y="4102100"/>
            <a:ext cx="7185025" cy="67098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Обработка и проверка экзаменационных работ осуществляется только в регионе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62101" y="4868334"/>
            <a:ext cx="7185025" cy="6731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В ФИС ГИА и приема предоставляется информация только </a:t>
            </a:r>
          </a:p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об обучающихся и полученных ими результатах ГИА-9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47814" y="5636685"/>
            <a:ext cx="7183437" cy="96096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Минимальное количество баллов, соответствующее отметке «удовлетворительно», определяет регион </a:t>
            </a:r>
          </a:p>
          <a:p>
            <a:pPr algn="ctr">
              <a:lnSpc>
                <a:spcPct val="120000"/>
              </a:lnSpc>
            </a:pPr>
            <a:r>
              <a:rPr lang="ru-RU" sz="1400" b="1">
                <a:solidFill>
                  <a:srgbClr val="2E3192"/>
                </a:solidFill>
                <a:latin typeface="Cambria" pitchFamily="18" charset="0"/>
              </a:rPr>
              <a:t>с учетом рекомендаций Рособрнадзора</a:t>
            </a:r>
          </a:p>
        </p:txBody>
      </p:sp>
      <p:pic>
        <p:nvPicPr>
          <p:cNvPr id="1013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0550" y="2072218"/>
            <a:ext cx="1436688" cy="49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B076-9D6D-4066-8F36-1D43D0FA428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928670"/>
            <a:ext cx="8560677" cy="46166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Развитие ЕГЭ 2014 г.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95288" y="2312077"/>
            <a:ext cx="785818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21438" y="1388747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99"/>
                </a:solidFill>
              </a:rPr>
              <a:t>«ЕГЭ проводится для того, чтобы исключить возможность необъективной оценки знаний»</a:t>
            </a:r>
            <a:endParaRPr lang="en-US" b="1" dirty="0" smtClean="0">
              <a:solidFill>
                <a:srgbClr val="000099"/>
              </a:solidFill>
            </a:endParaRPr>
          </a:p>
          <a:p>
            <a:pPr algn="r"/>
            <a:r>
              <a:rPr lang="ru-RU" dirty="0" smtClean="0">
                <a:solidFill>
                  <a:srgbClr val="000099"/>
                </a:solidFill>
              </a:rPr>
              <a:t>В.В. Путин, Президент Российской Федерации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2420888"/>
            <a:ext cx="8928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Меры по повышению информационной безопасности при обеспечении ЭМ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2852936"/>
            <a:ext cx="450230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ru-RU" dirty="0" smtClean="0">
                <a:solidFill>
                  <a:srgbClr val="000099"/>
                </a:solidFill>
              </a:rPr>
              <a:t>Защита КИМ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ru-RU" dirty="0" smtClean="0">
                <a:solidFill>
                  <a:srgbClr val="000099"/>
                </a:solidFill>
              </a:rPr>
              <a:t>Мониторинг КИМ в интернет в период проведения ЕГЭ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268" y="4221088"/>
            <a:ext cx="8680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000099"/>
                </a:solidFill>
              </a:rPr>
              <a:t>3. Увеличение количества вариантов КИМ 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000099"/>
                </a:solidFill>
              </a:rPr>
              <a:t>4. Локализация вариантов КИМ по регионам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5. Доставка </a:t>
            </a:r>
            <a:r>
              <a:rPr lang="ru-RU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ЭМ </a:t>
            </a:r>
            <a:r>
              <a:rPr lang="ru-RU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 в регионы за </a:t>
            </a:r>
            <a:r>
              <a:rPr lang="ru-RU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ru-RU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сутки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95121" y="5013176"/>
            <a:ext cx="435597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 smtClean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6. </a:t>
            </a:r>
            <a:r>
              <a:rPr lang="ru-RU" sz="1600" b="1" dirty="0" smtClean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Адресная доставка ЭМ</a:t>
            </a:r>
            <a:r>
              <a:rPr lang="ru-RU" sz="1600" dirty="0" smtClean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ru-RU" sz="1600" dirty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райцентры </a:t>
            </a:r>
            <a:endParaRPr lang="ru-RU" sz="1600" b="1" dirty="0" smtClean="0">
              <a:solidFill>
                <a:srgbClr val="000099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ru-RU" sz="1600" dirty="0" smtClean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7. Печать КИМ в аудиториях ППЭ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solidFill>
                  <a:srgbClr val="000099"/>
                </a:solidFill>
                <a:ea typeface="Arial Unicode MS" pitchFamily="34" charset="-128"/>
                <a:cs typeface="Arial Unicode MS" pitchFamily="34" charset="-128"/>
              </a:rPr>
              <a:t>8. Привлечение МВД – досмотр участников</a:t>
            </a:r>
            <a:endParaRPr lang="ru-RU" b="1" dirty="0" smtClean="0">
              <a:solidFill>
                <a:srgbClr val="000099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943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31437"/>
            <a:ext cx="6186309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Нормативные правовые акты ЕГЭ - 2014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813" y="1221318"/>
            <a:ext cx="7345362" cy="9588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Ст. 59, ч. 9 ст. 47, ч. 1-4 ст. 70 Федерального закона «Об образовании в Российской Федерации» от 29.12.2012 № 273-ФЗ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813" y="2277533"/>
            <a:ext cx="7345362" cy="958851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Правила формирования и ведения ФИС ГИА и приема и РИС ГИА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(утв. Постановлением Правительства Российской Федерации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от 31.08.2013 № 755)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813" y="3333752"/>
            <a:ext cx="7345362" cy="9588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проведения ГИА по образовательным программам среднего общего образования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(приказ </a:t>
            </a:r>
            <a:r>
              <a:rPr lang="ru-RU" sz="1600" b="1" dirty="0" err="1" smtClean="0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от 26.12.2013 г. №1400)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813" y="4389968"/>
            <a:ext cx="7345362" cy="105621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аккредитации общественных наблюдателей </a:t>
            </a:r>
          </a:p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(утв. Приказом </a:t>
            </a:r>
            <a:r>
              <a:rPr lang="ru-RU" sz="1600" b="1" dirty="0" err="1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 России от 28.06.2013 № 491) </a:t>
            </a:r>
          </a:p>
          <a:p>
            <a:pPr algn="ctr"/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7813" y="5541433"/>
            <a:ext cx="7345362" cy="958851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разработки КИМ для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ГИА-11</a:t>
            </a:r>
          </a:p>
          <a:p>
            <a:pPr algn="ctr"/>
            <a:endParaRPr lang="ru-RU" sz="16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Единое расписание ЕГЭ (приказ  </a:t>
            </a:r>
            <a:r>
              <a:rPr lang="ru-RU" sz="1600" b="1" dirty="0" err="1" smtClean="0">
                <a:solidFill>
                  <a:srgbClr val="2E3192"/>
                </a:solidFill>
                <a:latin typeface="Cambria" pitchFamily="18" charset="0"/>
              </a:rPr>
              <a:t>Минобрнауки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России от 26.02.2014 г. №143)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B076-9D6D-4066-8F36-1D43D0FA428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4998869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Дополнительные «сервисы» ЕГЭ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813" y="1210734"/>
            <a:ext cx="7200900" cy="250613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 lang="ru-RU" sz="2000" b="1" dirty="0">
              <a:solidFill>
                <a:srgbClr val="376092"/>
              </a:solidFill>
              <a:latin typeface="Verdana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Подача заявления на регистрацию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лично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родителями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(законными представителями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)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иными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лицами на основе доверенности </a:t>
            </a: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(актуально для иностранных граждан, военнослужащих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)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ctr"/>
            <a:endParaRPr lang="ru-RU" sz="2000" b="1" dirty="0">
              <a:solidFill>
                <a:srgbClr val="376092"/>
              </a:solidFill>
              <a:latin typeface="Verdana" pitchFamily="34" charset="0"/>
            </a:endParaRPr>
          </a:p>
          <a:p>
            <a:pPr algn="ctr"/>
            <a:endParaRPr lang="ru-RU" sz="1200" dirty="0">
              <a:solidFill>
                <a:srgbClr val="376092"/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813" y="3996267"/>
            <a:ext cx="7200900" cy="231351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Возможности использования ИКТ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информирование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о результатах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ЕГЭ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просмотр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экзаменационной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работы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подача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апелляции о несогласии с результатом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ЕГЭ</a:t>
            </a: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B076-9D6D-4066-8F36-1D43D0FA428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2735621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Организация ЕГЭ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6376" y="1221317"/>
            <a:ext cx="4175125" cy="8636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Председатели</a:t>
            </a:r>
            <a:r>
              <a:rPr lang="ru-RU" sz="1500" b="1">
                <a:solidFill>
                  <a:srgbClr val="376092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ГЭК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6375" y="2277533"/>
            <a:ext cx="4159250" cy="89958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Члены</a:t>
            </a:r>
            <a:r>
              <a:rPr lang="ru-RU" sz="1500" b="1">
                <a:solidFill>
                  <a:srgbClr val="376092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ПК, направляемые для работы в ФПК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76375" y="3397251"/>
            <a:ext cx="4159250" cy="89111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Члены</a:t>
            </a:r>
            <a:r>
              <a:rPr lang="ru-RU" sz="1500" b="1">
                <a:solidFill>
                  <a:srgbClr val="376092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ГЭК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6375" y="4485218"/>
            <a:ext cx="4159250" cy="89958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Председатели</a:t>
            </a:r>
            <a:r>
              <a:rPr lang="ru-RU" sz="1500" b="1">
                <a:solidFill>
                  <a:srgbClr val="376092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76375" y="5541433"/>
            <a:ext cx="4159250" cy="89958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Общественные</a:t>
            </a:r>
            <a:r>
              <a:rPr lang="ru-RU" sz="1500" b="1">
                <a:solidFill>
                  <a:srgbClr val="376092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наблюдатели</a:t>
            </a:r>
          </a:p>
        </p:txBody>
      </p:sp>
      <p:sp>
        <p:nvSpPr>
          <p:cNvPr id="11" name="Нашивка 10"/>
          <p:cNvSpPr/>
          <p:nvPr/>
        </p:nvSpPr>
        <p:spPr>
          <a:xfrm>
            <a:off x="5940425" y="1682751"/>
            <a:ext cx="431800" cy="1043516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911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6064" y="1221317"/>
            <a:ext cx="2439987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6" name="TextBox 14"/>
          <p:cNvSpPr txBox="1">
            <a:spLocks noChangeArrowheads="1"/>
          </p:cNvSpPr>
          <p:nvPr/>
        </p:nvSpPr>
        <p:spPr bwMode="auto">
          <a:xfrm>
            <a:off x="6770689" y="2029940"/>
            <a:ext cx="20907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Утверждение</a:t>
            </a:r>
          </a:p>
        </p:txBody>
      </p:sp>
      <p:sp>
        <p:nvSpPr>
          <p:cNvPr id="91147" name="TextBox 15"/>
          <p:cNvSpPr txBox="1">
            <a:spLocks noChangeArrowheads="1"/>
          </p:cNvSpPr>
          <p:nvPr/>
        </p:nvSpPr>
        <p:spPr bwMode="auto">
          <a:xfrm>
            <a:off x="6662739" y="4120148"/>
            <a:ext cx="23082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Согласование</a:t>
            </a:r>
          </a:p>
        </p:txBody>
      </p:sp>
      <p:pic>
        <p:nvPicPr>
          <p:cNvPr id="91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6064" y="3363385"/>
            <a:ext cx="2439987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9" name="TextBox 17"/>
          <p:cNvSpPr txBox="1">
            <a:spLocks noChangeArrowheads="1"/>
          </p:cNvSpPr>
          <p:nvPr/>
        </p:nvSpPr>
        <p:spPr bwMode="auto">
          <a:xfrm>
            <a:off x="6662739" y="5777499"/>
            <a:ext cx="22812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Представление</a:t>
            </a:r>
          </a:p>
        </p:txBody>
      </p:sp>
      <p:pic>
        <p:nvPicPr>
          <p:cNvPr id="911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6064" y="5496985"/>
            <a:ext cx="2441575" cy="94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Нашивка 19"/>
          <p:cNvSpPr/>
          <p:nvPr/>
        </p:nvSpPr>
        <p:spPr>
          <a:xfrm>
            <a:off x="5940425" y="3767667"/>
            <a:ext cx="431800" cy="1043517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5940425" y="5469467"/>
            <a:ext cx="431800" cy="971551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B076-9D6D-4066-8F36-1D43D0FA428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4" y="452967"/>
            <a:ext cx="3496406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Нарушения и санкции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68450" y="1604434"/>
            <a:ext cx="6408738" cy="43307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b="1" dirty="0">
                <a:solidFill>
                  <a:srgbClr val="FF0000"/>
                </a:solidFill>
                <a:latin typeface="Cambria" pitchFamily="18" charset="0"/>
              </a:rPr>
              <a:t>ЗАПРЕТ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FF0000"/>
                </a:solidFill>
                <a:latin typeface="Cambria" pitchFamily="18" charset="0"/>
              </a:rPr>
              <a:t>    наличие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средств связи, электронно-вычислительной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  техники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, фото, аудио и видеоаппаратуры, справочных материалов, письменных заметок и иных средств хранения и передачи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информации</a:t>
            </a:r>
          </a:p>
          <a:p>
            <a:pPr algn="just">
              <a:lnSpc>
                <a:spcPct val="120000"/>
              </a:lnSpc>
            </a:pP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 вынос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из аудиторий и ППЭ экзаменационных материалов на бумажном или электронном носителях, их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фотографирование</a:t>
            </a:r>
          </a:p>
          <a:p>
            <a:pPr algn="just">
              <a:lnSpc>
                <a:spcPct val="120000"/>
              </a:lnSpc>
            </a:pP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   оказание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содействия участникам ЕГЭ, в том числе передача им указанных средств и материалов </a:t>
            </a:r>
          </a:p>
          <a:p>
            <a:pPr algn="ctr"/>
            <a:endParaRPr lang="ru-RU" sz="1600" b="1" dirty="0">
              <a:solidFill>
                <a:srgbClr val="376092"/>
              </a:solidFill>
            </a:endParaRPr>
          </a:p>
          <a:p>
            <a:pPr algn="ctr"/>
            <a:endParaRPr lang="ru-RU" sz="1200" dirty="0">
              <a:solidFill>
                <a:srgbClr val="376092"/>
              </a:solidFill>
              <a:latin typeface="Verdana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B076-9D6D-4066-8F36-1D43D0FA428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3791423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Пункты проведения ЕГЭ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813" y="1797051"/>
            <a:ext cx="3524250" cy="6350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Видеонаблюдение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813" y="2980267"/>
            <a:ext cx="3524250" cy="6604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Ручные металлодетекторы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47813" y="4197351"/>
            <a:ext cx="3524250" cy="768349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Стационарные металлодетекторы («рамки»)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813" y="5446185"/>
            <a:ext cx="3524250" cy="76623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Средства подавления сигналов связи («глушилки»)</a:t>
            </a:r>
          </a:p>
        </p:txBody>
      </p:sp>
      <p:sp>
        <p:nvSpPr>
          <p:cNvPr id="11" name="Нашивка 10"/>
          <p:cNvSpPr/>
          <p:nvPr/>
        </p:nvSpPr>
        <p:spPr>
          <a:xfrm>
            <a:off x="5364164" y="1797051"/>
            <a:ext cx="528637" cy="1631949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0788" y="1797051"/>
            <a:ext cx="2087562" cy="184361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FF0000"/>
                </a:solidFill>
                <a:latin typeface="Cambria" pitchFamily="18" charset="0"/>
              </a:rPr>
              <a:t>Обязательное</a:t>
            </a:r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ru-RU" sz="1600" b="1">
                <a:solidFill>
                  <a:srgbClr val="FF0000"/>
                </a:solidFill>
                <a:latin typeface="Cambria" pitchFamily="18" charset="0"/>
              </a:rPr>
              <a:t>требование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00788" y="4193118"/>
            <a:ext cx="2087562" cy="20193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FF0000"/>
                </a:solidFill>
                <a:latin typeface="Cambria" pitchFamily="18" charset="0"/>
              </a:rPr>
              <a:t>По решению региона</a:t>
            </a:r>
          </a:p>
        </p:txBody>
      </p:sp>
      <p:pic>
        <p:nvPicPr>
          <p:cNvPr id="95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1797051"/>
            <a:ext cx="2087562" cy="184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197351"/>
            <a:ext cx="2087562" cy="201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Нашивка 15"/>
          <p:cNvSpPr/>
          <p:nvPr/>
        </p:nvSpPr>
        <p:spPr>
          <a:xfrm>
            <a:off x="5364164" y="4387851"/>
            <a:ext cx="528637" cy="1631949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D7F58-B34C-4812-A9AE-C05F8FC7477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3" y="452967"/>
            <a:ext cx="3238259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Схема допуска в ППЭ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814" y="1701800"/>
            <a:ext cx="7183437" cy="268816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ru-RU" sz="1400" b="1" dirty="0">
                <a:solidFill>
                  <a:srgbClr val="FF0000"/>
                </a:solidFill>
                <a:latin typeface="Cambria" pitchFamily="18" charset="0"/>
              </a:rPr>
              <a:t>Организатор: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  проверяет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паспорт, пропуск, наличие участника ЕГЭ в списках распределения;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  забирает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подписанную участником ЕГЭ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памятку</a:t>
            </a:r>
            <a:endParaRPr lang="ru-RU" sz="14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 напоминает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о необходимости сдачи средств связи и лишних вещей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сопровождающим</a:t>
            </a:r>
            <a:endParaRPr lang="ru-RU" sz="1400" b="1" dirty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  информирует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о том, что следующая проверка будет производиться с использованием </a:t>
            </a:r>
            <a:r>
              <a:rPr lang="ru-RU" sz="1400" b="1" dirty="0" err="1">
                <a:solidFill>
                  <a:srgbClr val="2E3192"/>
                </a:solidFill>
                <a:latin typeface="Cambria" pitchFamily="18" charset="0"/>
              </a:rPr>
              <a:t>металлодетектора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latin typeface="Cambria" pitchFamily="18" charset="0"/>
              </a:rPr>
              <a:t>сотрудником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полиции</a:t>
            </a:r>
            <a:endParaRPr lang="ru-RU" sz="1200" dirty="0">
              <a:solidFill>
                <a:srgbClr val="376092"/>
              </a:solidFill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814" y="5001684"/>
            <a:ext cx="7183437" cy="138006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20000"/>
              </a:lnSpc>
            </a:pP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-    участники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ЕГЭ проходят через «рамку» </a:t>
            </a:r>
            <a:r>
              <a:rPr lang="ru-RU" sz="1400" b="1" dirty="0" err="1" smtClean="0">
                <a:solidFill>
                  <a:srgbClr val="2E3192"/>
                </a:solidFill>
                <a:latin typeface="Cambria" pitchFamily="18" charset="0"/>
              </a:rPr>
              <a:t>металлодетектора</a:t>
            </a:r>
            <a:endParaRPr lang="ru-RU" sz="14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-   если сигнал есть –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</a:rPr>
              <a:t>сотрудник полиции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предлагает выложить металлические вещи</a:t>
            </a: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-   если </a:t>
            </a:r>
            <a:r>
              <a:rPr lang="ru-RU" sz="1400" b="1" dirty="0">
                <a:solidFill>
                  <a:srgbClr val="2E3192"/>
                </a:solidFill>
                <a:latin typeface="Cambria" pitchFamily="18" charset="0"/>
              </a:rPr>
              <a:t>участник ЕГЭ отказывается – он не допускается к экзамену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168E98-0B0E-45E1-99B6-E0F32516003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814" y="452967"/>
            <a:ext cx="5932714" cy="46166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Удаления, аннулирования и пересдачи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6376" y="1221317"/>
            <a:ext cx="4608513" cy="8636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Удаление членом ГЭК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за нарушение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6376" y="2277533"/>
            <a:ext cx="4608513" cy="899584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Аннулирование за нарушение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(в т.ч. выявленное при перепроверке)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76376" y="3397251"/>
            <a:ext cx="4608513" cy="89111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Аннулирование при нарушении организатором или иным лицом </a:t>
            </a:r>
          </a:p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(в т.ч. неустановленным)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6376" y="4485218"/>
            <a:ext cx="4608513" cy="124883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В случае остановки экзамена членом ГЭК (по согласованию с председателем ГЭК) в отдельных аудиториях или во всем ППЭ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76376" y="5992284"/>
            <a:ext cx="7458075" cy="70061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Все решения об утверждении, изменении или аннулировании результатов ЕГЭ принимает председатель ГЭК </a:t>
            </a:r>
            <a:r>
              <a:rPr lang="ru-RU" sz="1600" b="1">
                <a:solidFill>
                  <a:srgbClr val="FF0000"/>
                </a:solidFill>
                <a:latin typeface="Cambria" pitchFamily="18" charset="0"/>
              </a:rPr>
              <a:t>единолично</a:t>
            </a:r>
          </a:p>
        </p:txBody>
      </p:sp>
      <p:pic>
        <p:nvPicPr>
          <p:cNvPr id="983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1" y="3397251"/>
            <a:ext cx="18780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3" name="TextBox 14"/>
          <p:cNvSpPr txBox="1">
            <a:spLocks noChangeArrowheads="1"/>
          </p:cNvSpPr>
          <p:nvPr/>
        </p:nvSpPr>
        <p:spPr bwMode="auto">
          <a:xfrm>
            <a:off x="7019925" y="1783719"/>
            <a:ext cx="1841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Без права пересдачи в текущем году</a:t>
            </a:r>
          </a:p>
        </p:txBody>
      </p:sp>
      <p:sp>
        <p:nvSpPr>
          <p:cNvPr id="98314" name="TextBox 15"/>
          <p:cNvSpPr txBox="1">
            <a:spLocks noChangeArrowheads="1"/>
          </p:cNvSpPr>
          <p:nvPr/>
        </p:nvSpPr>
        <p:spPr bwMode="auto">
          <a:xfrm>
            <a:off x="7127876" y="4273263"/>
            <a:ext cx="18065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2E3192"/>
                </a:solidFill>
                <a:latin typeface="Cambria" pitchFamily="18" charset="0"/>
              </a:rPr>
              <a:t>С правом пересдачи</a:t>
            </a:r>
          </a:p>
        </p:txBody>
      </p:sp>
      <p:pic>
        <p:nvPicPr>
          <p:cNvPr id="98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1" y="1221318"/>
            <a:ext cx="1878013" cy="199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7488" y="5996518"/>
            <a:ext cx="7453312" cy="69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Нашивка 17"/>
          <p:cNvSpPr/>
          <p:nvPr/>
        </p:nvSpPr>
        <p:spPr>
          <a:xfrm>
            <a:off x="6357939" y="1754718"/>
            <a:ext cx="433387" cy="1043516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6357939" y="4051300"/>
            <a:ext cx="433387" cy="1043517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B61B5F-8803-46EA-8044-73DA3DDAFC5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780</Words>
  <Application>Microsoft Office PowerPoint</Application>
  <PresentationFormat>Экран (4:3)</PresentationFormat>
  <Paragraphs>134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Подготовка к государственной (итоговой) аттестации выпускников 9, 11 классов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2014-03-31T10:01:35Z</dcterms:created>
  <dcterms:modified xsi:type="dcterms:W3CDTF">2014-04-01T02:46:48Z</dcterms:modified>
</cp:coreProperties>
</file>